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21" r:id="rId1"/>
  </p:sldMasterIdLst>
  <p:notesMasterIdLst>
    <p:notesMasterId r:id="rId57"/>
  </p:notesMasterIdLst>
  <p:handoutMasterIdLst>
    <p:handoutMasterId r:id="rId58"/>
  </p:handoutMasterIdLst>
  <p:sldIdLst>
    <p:sldId id="295" r:id="rId2"/>
    <p:sldId id="296" r:id="rId3"/>
    <p:sldId id="301" r:id="rId4"/>
    <p:sldId id="291" r:id="rId5"/>
    <p:sldId id="354" r:id="rId6"/>
    <p:sldId id="355" r:id="rId7"/>
    <p:sldId id="356" r:id="rId8"/>
    <p:sldId id="336" r:id="rId9"/>
    <p:sldId id="306" r:id="rId10"/>
    <p:sldId id="307" r:id="rId11"/>
    <p:sldId id="308" r:id="rId12"/>
    <p:sldId id="309" r:id="rId13"/>
    <p:sldId id="310" r:id="rId14"/>
    <p:sldId id="311" r:id="rId15"/>
    <p:sldId id="312" r:id="rId16"/>
    <p:sldId id="313" r:id="rId17"/>
    <p:sldId id="314" r:id="rId18"/>
    <p:sldId id="319" r:id="rId19"/>
    <p:sldId id="341" r:id="rId20"/>
    <p:sldId id="342" r:id="rId21"/>
    <p:sldId id="343" r:id="rId22"/>
    <p:sldId id="344" r:id="rId23"/>
    <p:sldId id="345" r:id="rId24"/>
    <p:sldId id="346" r:id="rId25"/>
    <p:sldId id="347" r:id="rId26"/>
    <p:sldId id="348" r:id="rId27"/>
    <p:sldId id="349" r:id="rId28"/>
    <p:sldId id="350" r:id="rId29"/>
    <p:sldId id="357" r:id="rId30"/>
    <p:sldId id="351" r:id="rId31"/>
    <p:sldId id="352" r:id="rId32"/>
    <p:sldId id="337" r:id="rId33"/>
    <p:sldId id="358" r:id="rId34"/>
    <p:sldId id="359" r:id="rId35"/>
    <p:sldId id="360" r:id="rId36"/>
    <p:sldId id="361" r:id="rId37"/>
    <p:sldId id="362" r:id="rId38"/>
    <p:sldId id="363" r:id="rId39"/>
    <p:sldId id="364" r:id="rId40"/>
    <p:sldId id="365" r:id="rId41"/>
    <p:sldId id="366" r:id="rId42"/>
    <p:sldId id="367" r:id="rId43"/>
    <p:sldId id="369" r:id="rId44"/>
    <p:sldId id="370" r:id="rId45"/>
    <p:sldId id="338" r:id="rId46"/>
    <p:sldId id="299" r:id="rId47"/>
    <p:sldId id="304" r:id="rId48"/>
    <p:sldId id="298" r:id="rId49"/>
    <p:sldId id="305" r:id="rId50"/>
    <p:sldId id="315" r:id="rId51"/>
    <p:sldId id="316" r:id="rId52"/>
    <p:sldId id="317" r:id="rId53"/>
    <p:sldId id="318" r:id="rId54"/>
    <p:sldId id="339" r:id="rId55"/>
    <p:sldId id="371" r:id="rId56"/>
  </p:sldIdLst>
  <p:sldSz cx="9144000" cy="5143500" type="screen16x9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ectie" id="{80BFA01C-CD74-7845-B021-672224978863}">
          <p14:sldIdLst>
            <p14:sldId id="295"/>
            <p14:sldId id="296"/>
            <p14:sldId id="301"/>
            <p14:sldId id="291"/>
            <p14:sldId id="354"/>
            <p14:sldId id="355"/>
            <p14:sldId id="356"/>
            <p14:sldId id="336"/>
            <p14:sldId id="306"/>
            <p14:sldId id="307"/>
            <p14:sldId id="308"/>
            <p14:sldId id="309"/>
            <p14:sldId id="310"/>
            <p14:sldId id="311"/>
            <p14:sldId id="312"/>
            <p14:sldId id="313"/>
            <p14:sldId id="314"/>
            <p14:sldId id="319"/>
            <p14:sldId id="341"/>
            <p14:sldId id="342"/>
            <p14:sldId id="343"/>
            <p14:sldId id="344"/>
            <p14:sldId id="345"/>
            <p14:sldId id="346"/>
            <p14:sldId id="347"/>
            <p14:sldId id="348"/>
            <p14:sldId id="349"/>
            <p14:sldId id="350"/>
            <p14:sldId id="357"/>
            <p14:sldId id="351"/>
            <p14:sldId id="352"/>
            <p14:sldId id="337"/>
            <p14:sldId id="358"/>
            <p14:sldId id="359"/>
            <p14:sldId id="360"/>
            <p14:sldId id="361"/>
            <p14:sldId id="362"/>
            <p14:sldId id="363"/>
            <p14:sldId id="364"/>
            <p14:sldId id="365"/>
            <p14:sldId id="366"/>
            <p14:sldId id="367"/>
            <p14:sldId id="369"/>
            <p14:sldId id="370"/>
            <p14:sldId id="338"/>
            <p14:sldId id="299"/>
            <p14:sldId id="304"/>
            <p14:sldId id="298"/>
            <p14:sldId id="305"/>
            <p14:sldId id="315"/>
            <p14:sldId id="316"/>
            <p14:sldId id="317"/>
            <p14:sldId id="318"/>
            <p14:sldId id="339"/>
            <p14:sldId id="371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clrMru>
    <a:srgbClr val="66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94" autoAdjust="0"/>
  </p:normalViewPr>
  <p:slideViewPr>
    <p:cSldViewPr snapToGrid="0" snapToObjects="1">
      <p:cViewPr varScale="1">
        <p:scale>
          <a:sx n="99" d="100"/>
          <a:sy n="99" d="100"/>
        </p:scale>
        <p:origin x="-570" y="-8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45046B-E3A6-4E43-9D24-8C38ABDF8202}" type="datetimeFigureOut">
              <a:t>16-12-2016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D2CFB6-CBE2-1D40-B0FD-77D0D9479B87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84257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047B21-E721-E94E-8C0A-F0532555091A}" type="datetimeFigureOut">
              <a:rPr lang="nl-NL" smtClean="0"/>
              <a:t>16-12-2016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8ABE2E-621C-5C4E-A155-8FB9D216AC8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36002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nl-NL" dirty="0" smtClean="0"/>
              <a:t>Titel </a:t>
            </a:r>
            <a:r>
              <a:rPr lang="nl-NL" dirty="0" err="1" smtClean="0"/>
              <a:t>volgblad</a:t>
            </a:r>
            <a:r>
              <a:rPr lang="nl-NL" dirty="0" smtClean="0"/>
              <a:t> </a:t>
            </a:r>
            <a:r>
              <a:rPr lang="nl-NL" dirty="0" err="1" smtClean="0"/>
              <a:t>Arial</a:t>
            </a:r>
            <a:r>
              <a:rPr lang="nl-NL" dirty="0" smtClean="0"/>
              <a:t> 28pt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sz="2400">
                <a:latin typeface="Arial"/>
                <a:cs typeface="Arial"/>
              </a:defRPr>
            </a:lvl1pPr>
            <a:lvl2pPr>
              <a:defRPr sz="2000"/>
            </a:lvl2pPr>
          </a:lstStyle>
          <a:p>
            <a:pPr lvl="0"/>
            <a:r>
              <a:rPr lang="nl-NL" dirty="0" smtClean="0"/>
              <a:t>Klik om de tekststijl van het sjabloon te bewerken</a:t>
            </a:r>
          </a:p>
          <a:p>
            <a:pPr lvl="1"/>
            <a:r>
              <a:rPr lang="nl-NL" dirty="0" smtClean="0"/>
              <a:t>Tweede niveau</a:t>
            </a:r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1912139" y="4630341"/>
            <a:ext cx="4870548" cy="273844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  <p:sp>
        <p:nvSpPr>
          <p:cNvPr id="8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970292" y="4641986"/>
            <a:ext cx="829797" cy="273844"/>
          </a:xfrm>
          <a:prstGeom prst="rect">
            <a:avLst/>
          </a:prstGeom>
        </p:spPr>
        <p:txBody>
          <a:bodyPr/>
          <a:lstStyle/>
          <a:p>
            <a:fld id="{CC1A7FFB-7E9A-E347-8F80-8E2C647B3625}" type="slidenum">
              <a:rPr lang="nl-NL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30621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nl-NL" dirty="0" smtClean="0"/>
              <a:t>Titel </a:t>
            </a:r>
            <a:r>
              <a:rPr lang="nl-NL" dirty="0" err="1" smtClean="0"/>
              <a:t>volgblad</a:t>
            </a:r>
            <a:r>
              <a:rPr lang="nl-NL" dirty="0" smtClean="0"/>
              <a:t> </a:t>
            </a:r>
            <a:r>
              <a:rPr lang="nl-NL" dirty="0" err="1" smtClean="0"/>
              <a:t>Arial</a:t>
            </a:r>
            <a:r>
              <a:rPr lang="nl-NL" dirty="0" smtClean="0"/>
              <a:t> 28pt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2894954"/>
          </a:xfrm>
        </p:spPr>
        <p:txBody>
          <a:bodyPr>
            <a:norm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2894955"/>
          </a:xfrm>
        </p:spPr>
        <p:txBody>
          <a:bodyPr>
            <a:norm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1912139" y="4630341"/>
            <a:ext cx="4870548" cy="273844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970292" y="4641986"/>
            <a:ext cx="829797" cy="273844"/>
          </a:xfrm>
          <a:prstGeom prst="rect">
            <a:avLst/>
          </a:prstGeom>
        </p:spPr>
        <p:txBody>
          <a:bodyPr/>
          <a:lstStyle/>
          <a:p>
            <a:fld id="{CC1A7FFB-7E9A-E347-8F80-8E2C647B3625}" type="slidenum">
              <a:rPr lang="nl-NL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80278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nl-NL" dirty="0" smtClean="0"/>
              <a:t>Titel </a:t>
            </a:r>
            <a:r>
              <a:rPr lang="nl-NL" dirty="0" err="1" smtClean="0"/>
              <a:t>volgblad</a:t>
            </a:r>
            <a:r>
              <a:rPr lang="nl-NL" dirty="0" smtClean="0"/>
              <a:t> </a:t>
            </a:r>
            <a:r>
              <a:rPr lang="nl-NL" dirty="0" err="1" smtClean="0"/>
              <a:t>Arial</a:t>
            </a:r>
            <a:r>
              <a:rPr lang="nl-NL" dirty="0" smtClean="0"/>
              <a:t> 28pt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1285598"/>
            <a:ext cx="4040188" cy="29622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1285598"/>
            <a:ext cx="4041775" cy="29622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ED2B493-C1EE-714C-B8A9-F38F4D8CE6E7}" type="datetimeFigureOut">
              <a:rPr lang="nl-NL" smtClean="0"/>
              <a:t>16-12-2016</a:t>
            </a:fld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>
          <a:xfrm>
            <a:off x="1738642" y="4767263"/>
            <a:ext cx="4281158" cy="274637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1610267" cy="274637"/>
          </a:xfrm>
          <a:prstGeom prst="rect">
            <a:avLst/>
          </a:prstGeom>
        </p:spPr>
        <p:txBody>
          <a:bodyPr/>
          <a:lstStyle/>
          <a:p>
            <a:fld id="{F3BC6476-EA18-C04A-BD06-B622CA55CE7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78157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>
            <a:noAutofit/>
          </a:bodyPr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Klik op het pictogram als u een afbeelding wilt toevoegen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3220939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elblad_N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" y="0"/>
            <a:ext cx="9134076" cy="5143499"/>
          </a:xfrm>
          <a:prstGeom prst="rect">
            <a:avLst/>
          </a:prstGeom>
        </p:spPr>
      </p:pic>
      <p:sp>
        <p:nvSpPr>
          <p:cNvPr id="9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1581807" y="4630341"/>
            <a:ext cx="6276776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0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8046189" y="4641986"/>
            <a:ext cx="829797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C1A7FFB-7E9A-E347-8F80-8E2C647B3625}" type="slidenum">
              <a:rPr lang="nl-NL"/>
              <a:pPr/>
              <a:t>‹nr.›</a:t>
            </a:fld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92468" y="1400775"/>
            <a:ext cx="7383518" cy="85725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12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1492468" y="2221509"/>
            <a:ext cx="7383518" cy="2192807"/>
          </a:xfrm>
        </p:spPr>
        <p:txBody>
          <a:bodyPr/>
          <a:lstStyle>
            <a:lvl1pPr>
              <a:defRPr sz="2400">
                <a:latin typeface="Arial"/>
                <a:cs typeface="Arial"/>
              </a:defRPr>
            </a:lvl1pPr>
            <a:lvl2pPr>
              <a:defRPr sz="2000"/>
            </a:lvl2pPr>
          </a:lstStyle>
          <a:p>
            <a:pPr lvl="0"/>
            <a:r>
              <a:rPr lang="nl-NL" dirty="0" smtClean="0"/>
              <a:t>Klik om de tekststijl van het sjabloon te bewerken</a:t>
            </a:r>
          </a:p>
          <a:p>
            <a:pPr lvl="1"/>
            <a:r>
              <a:rPr lang="nl-NL" dirty="0" smtClean="0"/>
              <a:t>Tweede niveau</a:t>
            </a:r>
          </a:p>
        </p:txBody>
      </p:sp>
    </p:spTree>
    <p:extLst>
      <p:ext uri="{BB962C8B-B14F-4D97-AF65-F5344CB8AC3E}">
        <p14:creationId xmlns:p14="http://schemas.microsoft.com/office/powerpoint/2010/main" val="34804793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" y="0"/>
            <a:ext cx="9134076" cy="5143499"/>
          </a:xfrm>
          <a:prstGeom prst="rect">
            <a:avLst/>
          </a:prstGeom>
        </p:spPr>
      </p:pic>
      <p:sp>
        <p:nvSpPr>
          <p:cNvPr id="8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2112578" y="4630341"/>
            <a:ext cx="5746004" cy="273844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046187" y="4641986"/>
            <a:ext cx="829797" cy="273844"/>
          </a:xfrm>
          <a:prstGeom prst="rect">
            <a:avLst/>
          </a:prstGeom>
        </p:spPr>
        <p:txBody>
          <a:bodyPr/>
          <a:lstStyle/>
          <a:p>
            <a:fld id="{CC1A7FFB-7E9A-E347-8F80-8E2C647B3625}" type="slidenum">
              <a:rPr lang="nl-NL"/>
              <a:t>‹nr.›</a:t>
            </a:fld>
            <a:endParaRPr lang="nl-NL"/>
          </a:p>
        </p:txBody>
      </p:sp>
      <p:sp>
        <p:nvSpPr>
          <p:cNvPr id="13" name="Titel 1"/>
          <p:cNvSpPr>
            <a:spLocks noGrp="1"/>
          </p:cNvSpPr>
          <p:nvPr>
            <p:ph type="title"/>
          </p:nvPr>
        </p:nvSpPr>
        <p:spPr>
          <a:xfrm>
            <a:off x="2112578" y="1204346"/>
            <a:ext cx="6763408" cy="857250"/>
          </a:xfrm>
        </p:spPr>
        <p:txBody>
          <a:bodyPr/>
          <a:lstStyle>
            <a:lvl1pPr algn="r">
              <a:defRPr/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14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2112578" y="2107096"/>
            <a:ext cx="6763408" cy="2447865"/>
          </a:xfrm>
        </p:spPr>
        <p:txBody>
          <a:bodyPr/>
          <a:lstStyle>
            <a:lvl1pPr algn="r">
              <a:defRPr sz="2400">
                <a:latin typeface="Arial"/>
                <a:cs typeface="Arial"/>
              </a:defRPr>
            </a:lvl1pPr>
            <a:lvl2pPr algn="r">
              <a:defRPr sz="2000"/>
            </a:lvl2pPr>
          </a:lstStyle>
          <a:p>
            <a:pPr lvl="0"/>
            <a:r>
              <a:rPr lang="nl-NL" dirty="0" smtClean="0"/>
              <a:t>Klik om de tekststijl van het sjabloon te bewerken</a:t>
            </a:r>
          </a:p>
          <a:p>
            <a:pPr lvl="1"/>
            <a:r>
              <a:rPr lang="nl-NL" dirty="0" smtClean="0"/>
              <a:t>Tweede niveau</a:t>
            </a:r>
          </a:p>
        </p:txBody>
      </p:sp>
    </p:spTree>
    <p:extLst>
      <p:ext uri="{BB962C8B-B14F-4D97-AF65-F5344CB8AC3E}">
        <p14:creationId xmlns:p14="http://schemas.microsoft.com/office/powerpoint/2010/main" val="437370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" y="0"/>
            <a:ext cx="9134076" cy="5143500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 smtClean="0"/>
              <a:t>Titel van presentatie, </a:t>
            </a:r>
            <a:r>
              <a:rPr lang="nl-NL" dirty="0" err="1" smtClean="0"/>
              <a:t>Arial</a:t>
            </a:r>
            <a:r>
              <a:rPr lang="nl-NL" dirty="0" smtClean="0"/>
              <a:t> 32pt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28745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 smtClean="0"/>
              <a:t>Klik om de tekststijl van het sjabloon te bewerken</a:t>
            </a:r>
          </a:p>
        </p:txBody>
      </p:sp>
      <p:sp>
        <p:nvSpPr>
          <p:cNvPr id="10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1912139" y="4630341"/>
            <a:ext cx="487054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endParaRPr lang="nl-NL" dirty="0"/>
          </a:p>
        </p:txBody>
      </p:sp>
      <p:sp>
        <p:nvSpPr>
          <p:cNvPr id="11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970292" y="4641986"/>
            <a:ext cx="82979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CC1A7FFB-7E9A-E347-8F80-8E2C647B3625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99562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5" r:id="rId2"/>
    <p:sldLayoutId id="2147483826" r:id="rId3"/>
    <p:sldLayoutId id="2147483830" r:id="rId4"/>
    <p:sldLayoutId id="2147483831" r:id="rId5"/>
    <p:sldLayoutId id="2147483832" r:id="rId6"/>
  </p:sldLayoutIdLst>
  <p:txStyles>
    <p:titleStyle>
      <a:lvl1pPr algn="l" defTabSz="457200" rtl="0" eaLnBrk="1" latinLnBrk="0" hangingPunct="1">
        <a:spcBef>
          <a:spcPct val="0"/>
        </a:spcBef>
        <a:buNone/>
        <a:defRPr sz="3200" b="1" kern="1200" baseline="0">
          <a:solidFill>
            <a:srgbClr val="660066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1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://oscarromero-arduino.weebly.com/lessen.html" TargetMode="Externa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zeitnitz.eu/scope_en" TargetMode="External"/><Relationship Id="rId7" Type="http://schemas.openxmlformats.org/officeDocument/2006/relationships/image" Target="../media/image37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0.png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thingsnetwork.org/map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thingsnetwork.org/map" TargetMode="External"/><Relationship Id="rId2" Type="http://schemas.openxmlformats.org/officeDocument/2006/relationships/hyperlink" Target="https://www.kickstarter.com/projects/419277966/the-things-network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meetup.com/Eindhoven-Internet-of-Things/" TargetMode="External"/><Relationship Id="rId5" Type="http://schemas.openxmlformats.org/officeDocument/2006/relationships/hyperlink" Target="https://www.youtube.com/watch?v=T3dGLqZrjIQ" TargetMode="External"/><Relationship Id="rId4" Type="http://schemas.openxmlformats.org/officeDocument/2006/relationships/hyperlink" Target="http://ttnmapper.org/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Hoe meet je dat nou…...Draadloos!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47472" y="2221509"/>
            <a:ext cx="8428514" cy="2192807"/>
          </a:xfrm>
        </p:spPr>
        <p:txBody>
          <a:bodyPr/>
          <a:lstStyle/>
          <a:p>
            <a:pPr marL="0" indent="0" algn="ctr">
              <a:buNone/>
            </a:pPr>
            <a:endParaRPr lang="nl-NL" dirty="0" smtClean="0"/>
          </a:p>
          <a:p>
            <a:pPr marL="0" indent="0" algn="ctr">
              <a:buNone/>
            </a:pPr>
            <a:r>
              <a:rPr lang="nl-NL" dirty="0" smtClean="0"/>
              <a:t>Jo </a:t>
            </a:r>
            <a:r>
              <a:rPr lang="nl-NL" dirty="0" err="1" smtClean="0"/>
              <a:t>Zwegers</a:t>
            </a:r>
            <a:r>
              <a:rPr lang="nl-NL" dirty="0" smtClean="0"/>
              <a:t>, Edwin Morsink, Marco Rudolph, </a:t>
            </a:r>
            <a:r>
              <a:rPr lang="nl-NL" dirty="0" err="1" smtClean="0"/>
              <a:t>Pé</a:t>
            </a:r>
            <a:r>
              <a:rPr lang="nl-NL" dirty="0" smtClean="0"/>
              <a:t> Philipsen</a:t>
            </a:r>
            <a:endParaRPr lang="nl-NL" dirty="0"/>
          </a:p>
          <a:p>
            <a:pPr marL="0" indent="0" algn="ctr">
              <a:buNone/>
            </a:pPr>
            <a:r>
              <a:rPr lang="nl-NL" dirty="0" smtClean="0"/>
              <a:t>Opleiding Technische Natuurkunde</a:t>
            </a:r>
          </a:p>
          <a:p>
            <a:pPr marL="0" indent="0" algn="ctr">
              <a:buNone/>
            </a:pPr>
            <a:r>
              <a:rPr lang="nl-NL" dirty="0" err="1" smtClean="0"/>
              <a:t>Fontys</a:t>
            </a:r>
            <a:r>
              <a:rPr lang="nl-NL" dirty="0" smtClean="0"/>
              <a:t> Hogescholen, Eindhoven</a:t>
            </a:r>
          </a:p>
          <a:p>
            <a:pPr marL="0" indent="0" algn="ctr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98681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3 Connectiviteit- vervolg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980389"/>
            <a:ext cx="8229600" cy="452485"/>
          </a:xfrm>
        </p:spPr>
        <p:txBody>
          <a:bodyPr>
            <a:normAutofit/>
          </a:bodyPr>
          <a:lstStyle/>
          <a:p>
            <a:r>
              <a:rPr lang="nl-NL" sz="1600" dirty="0" smtClean="0"/>
              <a:t>Rack </a:t>
            </a:r>
            <a:r>
              <a:rPr lang="nl-NL" sz="1600" dirty="0"/>
              <a:t>systemen welke een interface naar de centrale verwerkingseenheid vormen. </a:t>
            </a:r>
          </a:p>
        </p:txBody>
      </p:sp>
      <p:pic>
        <p:nvPicPr>
          <p:cNvPr id="1026" name="Picture 2" descr="C:\Users\871407\Dropbox\Woudschoten\Presentatie\65-turck-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353483"/>
            <a:ext cx="5638800" cy="317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0204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3 Connectiviteit- vervolg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914401"/>
            <a:ext cx="8229600" cy="914400"/>
          </a:xfrm>
        </p:spPr>
        <p:txBody>
          <a:bodyPr>
            <a:normAutofit/>
          </a:bodyPr>
          <a:lstStyle/>
          <a:p>
            <a:r>
              <a:rPr lang="nl-NL" sz="1800" dirty="0"/>
              <a:t>Een PCI interface kaart van </a:t>
            </a:r>
            <a:r>
              <a:rPr lang="nl-NL" sz="1800" dirty="0" smtClean="0"/>
              <a:t>NI; interface-kaart </a:t>
            </a:r>
            <a:r>
              <a:rPr lang="nl-NL" sz="1800" dirty="0"/>
              <a:t>voor in de </a:t>
            </a:r>
            <a:r>
              <a:rPr lang="nl-NL" sz="1800" dirty="0" smtClean="0"/>
              <a:t>laptop; eenvoudige </a:t>
            </a:r>
            <a:r>
              <a:rPr lang="nl-NL" sz="1800" dirty="0"/>
              <a:t>usb </a:t>
            </a:r>
            <a:r>
              <a:rPr lang="nl-NL" sz="1800" dirty="0" smtClean="0"/>
              <a:t>interface;</a:t>
            </a:r>
            <a:r>
              <a:rPr lang="nl-NL" sz="1800" dirty="0"/>
              <a:t> </a:t>
            </a:r>
            <a:r>
              <a:rPr lang="nl-NL" sz="1800" dirty="0" smtClean="0"/>
              <a:t>de </a:t>
            </a:r>
            <a:r>
              <a:rPr lang="nl-NL" sz="1800" dirty="0"/>
              <a:t>Mydaq </a:t>
            </a:r>
            <a:r>
              <a:rPr lang="nl-NL" sz="1800" dirty="0" smtClean="0"/>
              <a:t>interface; de </a:t>
            </a:r>
            <a:r>
              <a:rPr lang="nl-NL" sz="1800" dirty="0"/>
              <a:t>MyRio controller met </a:t>
            </a:r>
            <a:r>
              <a:rPr lang="nl-NL" sz="1800" dirty="0" smtClean="0"/>
              <a:t>o.a. WIFI; de Arduino. </a:t>
            </a:r>
            <a:endParaRPr lang="nl-NL" sz="1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009" y="1628827"/>
            <a:ext cx="4625142" cy="3071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4738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3 Connectiviteit- vervolg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970961"/>
            <a:ext cx="8229600" cy="518474"/>
          </a:xfrm>
        </p:spPr>
        <p:txBody>
          <a:bodyPr>
            <a:normAutofit/>
          </a:bodyPr>
          <a:lstStyle/>
          <a:p>
            <a:r>
              <a:rPr lang="nl-NL" dirty="0" smtClean="0"/>
              <a:t>Toegang tot </a:t>
            </a:r>
            <a:r>
              <a:rPr lang="nl-NL" dirty="0"/>
              <a:t>de </a:t>
            </a:r>
            <a:r>
              <a:rPr lang="nl-NL" dirty="0" smtClean="0"/>
              <a:t>meetomgeving.</a:t>
            </a:r>
            <a:endParaRPr lang="nl-NL" dirty="0"/>
          </a:p>
        </p:txBody>
      </p:sp>
      <p:pic>
        <p:nvPicPr>
          <p:cNvPr id="4098" name="Picture 2" descr="C:\Users\871407\Dropbox\Woudschoten\Onderwerp connectiviteit\rand verschijnselen 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727" y="1459893"/>
            <a:ext cx="4892510" cy="325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8600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3 Connectiviteit- vervolg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933254"/>
            <a:ext cx="8229600" cy="433633"/>
          </a:xfrm>
        </p:spPr>
        <p:txBody>
          <a:bodyPr>
            <a:normAutofit/>
          </a:bodyPr>
          <a:lstStyle/>
          <a:p>
            <a:r>
              <a:rPr lang="nl-NL" sz="1800" dirty="0"/>
              <a:t>A</a:t>
            </a:r>
            <a:r>
              <a:rPr lang="nl-NL" sz="1800" dirty="0" smtClean="0"/>
              <a:t>pparaten met </a:t>
            </a:r>
            <a:r>
              <a:rPr lang="nl-NL" sz="1800" dirty="0"/>
              <a:t>“bussen</a:t>
            </a:r>
            <a:r>
              <a:rPr lang="nl-NL" sz="1800" dirty="0" smtClean="0"/>
              <a:t>”</a:t>
            </a:r>
            <a:endParaRPr lang="nl-NL" sz="1800" dirty="0"/>
          </a:p>
        </p:txBody>
      </p:sp>
      <p:pic>
        <p:nvPicPr>
          <p:cNvPr id="5122" name="Picture 2" descr="C:\Users\871407\Dropbox\Woudschoten\Onderwerp connectiviteit\scoop plus functie 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176" y="1361287"/>
            <a:ext cx="5118755" cy="340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hoek 3"/>
          <p:cNvSpPr/>
          <p:nvPr/>
        </p:nvSpPr>
        <p:spPr>
          <a:xfrm>
            <a:off x="716437" y="2081039"/>
            <a:ext cx="7456602" cy="37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dirty="0" smtClean="0">
                <a:latin typeface="Arial"/>
                <a:ea typeface="Calibri"/>
                <a:cs typeface="Times New Roman"/>
              </a:rPr>
              <a:t> </a:t>
            </a:r>
            <a:endParaRPr lang="nl-NL" sz="24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56166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3 Connectiviteit- vervolg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904973"/>
            <a:ext cx="8229600" cy="339365"/>
          </a:xfrm>
        </p:spPr>
        <p:txBody>
          <a:bodyPr>
            <a:normAutofit/>
          </a:bodyPr>
          <a:lstStyle/>
          <a:p>
            <a:r>
              <a:rPr lang="nl-NL" sz="1600" dirty="0" smtClean="0"/>
              <a:t>Software protocollen. </a:t>
            </a:r>
            <a:endParaRPr lang="nl-NL" sz="1600" dirty="0"/>
          </a:p>
        </p:txBody>
      </p:sp>
      <p:pic>
        <p:nvPicPr>
          <p:cNvPr id="6146" name="Picture 2" descr="C:\Users\871407\Dropbox\Woudschoten\Onderwerp connectiviteit\scoop als interface 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925" y="1254270"/>
            <a:ext cx="5704250" cy="328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3419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3 Connectiviteit-vervolg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876695"/>
            <a:ext cx="8229600" cy="339364"/>
          </a:xfrm>
        </p:spPr>
        <p:txBody>
          <a:bodyPr>
            <a:noAutofit/>
          </a:bodyPr>
          <a:lstStyle/>
          <a:p>
            <a:r>
              <a:rPr lang="nl-NL" sz="1600" dirty="0" smtClean="0"/>
              <a:t>Real time protocol</a:t>
            </a:r>
            <a:endParaRPr lang="nl-NL" sz="1600" dirty="0"/>
          </a:p>
          <a:p>
            <a:pPr marL="0" indent="0">
              <a:buNone/>
            </a:pPr>
            <a:endParaRPr lang="nl-NL" sz="1600" dirty="0"/>
          </a:p>
        </p:txBody>
      </p:sp>
      <p:pic>
        <p:nvPicPr>
          <p:cNvPr id="1027" name="Picture 3" descr="C:\Users\871407\Dropbox\Woudschoten\Onderwerp connectiviteit\tablet als interface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113" y="1139825"/>
            <a:ext cx="4661105" cy="352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2741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4 </a:t>
            </a:r>
            <a:r>
              <a:rPr lang="nl-NL" dirty="0"/>
              <a:t>Meten m.b.v. Interfaces (Meetkaart / </a:t>
            </a:r>
            <a:r>
              <a:rPr lang="nl-NL" dirty="0" err="1" smtClean="0"/>
              <a:t>MyDaq</a:t>
            </a:r>
            <a:r>
              <a:rPr lang="nl-NL" dirty="0" smtClean="0"/>
              <a:t>)</a:t>
            </a:r>
            <a:r>
              <a:rPr lang="nl-NL" dirty="0"/>
              <a:t/>
            </a:r>
            <a:br>
              <a:rPr lang="nl-NL" dirty="0"/>
            </a:b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791853"/>
            <a:ext cx="8229600" cy="358217"/>
          </a:xfrm>
        </p:spPr>
        <p:txBody>
          <a:bodyPr>
            <a:normAutofit/>
          </a:bodyPr>
          <a:lstStyle/>
          <a:p>
            <a:r>
              <a:rPr lang="nl-NL" sz="1600" dirty="0" smtClean="0"/>
              <a:t>De proef van Quincke, uitgevoerd zonder basis apparatuur.</a:t>
            </a:r>
            <a:endParaRPr lang="nl-NL" sz="1600" dirty="0"/>
          </a:p>
        </p:txBody>
      </p:sp>
      <p:pic>
        <p:nvPicPr>
          <p:cNvPr id="8194" name="Picture 2" descr="C:\Users\871407\Dropbox\Woudschoten\Onderwerp Interface meten\Quincke scherm 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132" y="1253766"/>
            <a:ext cx="4272403" cy="2848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871407\Dropbox\Woudschoten\Onderwerp Interface meten\Quincke opstelling 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18" y="1253766"/>
            <a:ext cx="4272403" cy="2848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8120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4 Meten m.b.v. </a:t>
            </a:r>
            <a:r>
              <a:rPr lang="nl-NL" dirty="0" smtClean="0"/>
              <a:t>Interfaces- Vervolg.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886121"/>
            <a:ext cx="8229600" cy="424206"/>
          </a:xfrm>
        </p:spPr>
        <p:txBody>
          <a:bodyPr>
            <a:normAutofit/>
          </a:bodyPr>
          <a:lstStyle/>
          <a:p>
            <a:r>
              <a:rPr lang="nl-NL" sz="1800" dirty="0" smtClean="0"/>
              <a:t>Een zeer eenvoudig verkeerslicht schakeling in een opstelling</a:t>
            </a:r>
            <a:endParaRPr lang="nl-NL" sz="1800" dirty="0"/>
          </a:p>
        </p:txBody>
      </p:sp>
      <p:pic>
        <p:nvPicPr>
          <p:cNvPr id="9218" name="Picture 2" descr="C:\Users\871407\Dropbox\Woudschoten\Onderwerp Interface meten\Verkeerslicht 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22" y="1310327"/>
            <a:ext cx="4209538" cy="280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871407\Dropbox\Woudschoten\Onderwerp Interface meten\Verkeerslicht 2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038" y="1340154"/>
            <a:ext cx="4164762" cy="2774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993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773722"/>
            <a:ext cx="8229600" cy="2435469"/>
          </a:xfrm>
        </p:spPr>
        <p:txBody>
          <a:bodyPr>
            <a:normAutofit/>
          </a:bodyPr>
          <a:lstStyle/>
          <a:p>
            <a:r>
              <a:rPr lang="nl-NL" dirty="0"/>
              <a:t>4. Meten m.b.v. controller (</a:t>
            </a:r>
            <a:r>
              <a:rPr lang="nl-NL" dirty="0" err="1" smtClean="0"/>
              <a:t>Arduino</a:t>
            </a:r>
            <a:r>
              <a:rPr lang="nl-NL" dirty="0" smtClean="0"/>
              <a:t>) </a:t>
            </a: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70171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Data acquisitie</a:t>
            </a:r>
            <a:endParaRPr lang="nl-NL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" t="-1" r="67060" b="45699"/>
          <a:stretch/>
        </p:blipFill>
        <p:spPr>
          <a:xfrm>
            <a:off x="1074781" y="1199505"/>
            <a:ext cx="2108036" cy="2673995"/>
          </a:xfrm>
          <a:prstGeom prst="rect">
            <a:avLst/>
          </a:prstGeom>
        </p:spPr>
      </p:pic>
      <p:pic>
        <p:nvPicPr>
          <p:cNvPr id="6" name="Tijdelijke aanduiding voor inhoud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732" y="514130"/>
            <a:ext cx="2589641" cy="1987550"/>
          </a:xfrm>
          <a:prstGeom prst="rect">
            <a:avLst/>
          </a:prstGeom>
        </p:spPr>
      </p:pic>
      <p:pic>
        <p:nvPicPr>
          <p:cNvPr id="7" name="Picture 2" descr="UCA2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753" y="2127030"/>
            <a:ext cx="3748797" cy="233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/>
          <p:cNvSpPr txBox="1"/>
          <p:nvPr/>
        </p:nvSpPr>
        <p:spPr>
          <a:xfrm>
            <a:off x="6326626" y="4354513"/>
            <a:ext cx="781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€ 33,-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1738274" y="3946526"/>
            <a:ext cx="781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€ </a:t>
            </a:r>
            <a:r>
              <a:rPr lang="nl-NL" dirty="0" smtClean="0"/>
              <a:t>24,-</a:t>
            </a:r>
            <a:endParaRPr lang="nl-NL" dirty="0"/>
          </a:p>
        </p:txBody>
      </p:sp>
      <p:sp>
        <p:nvSpPr>
          <p:cNvPr id="9" name="Tekstvak 8"/>
          <p:cNvSpPr txBox="1"/>
          <p:nvPr/>
        </p:nvSpPr>
        <p:spPr>
          <a:xfrm>
            <a:off x="3282969" y="2594440"/>
            <a:ext cx="3119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€ </a:t>
            </a:r>
            <a:r>
              <a:rPr lang="nl-NL" dirty="0" smtClean="0"/>
              <a:t>250,-  +</a:t>
            </a:r>
            <a:r>
              <a:rPr lang="nl-NL" dirty="0" err="1" smtClean="0"/>
              <a:t>labview</a:t>
            </a:r>
            <a:r>
              <a:rPr lang="nl-NL" dirty="0" smtClean="0"/>
              <a:t>/</a:t>
            </a:r>
            <a:r>
              <a:rPr lang="nl-NL" dirty="0" err="1" smtClean="0"/>
              <a:t>multisim</a:t>
            </a:r>
            <a:endParaRPr lang="nl-NL" dirty="0" smtClean="0"/>
          </a:p>
          <a:p>
            <a:r>
              <a:rPr lang="nl-NL" dirty="0" smtClean="0"/>
              <a:t>www.elektor.nl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803547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12578" y="1204346"/>
            <a:ext cx="1652026" cy="381263"/>
          </a:xfrm>
        </p:spPr>
        <p:txBody>
          <a:bodyPr>
            <a:normAutofit/>
          </a:bodyPr>
          <a:lstStyle/>
          <a:p>
            <a:r>
              <a:rPr lang="nl-NL" sz="800" dirty="0" smtClean="0"/>
              <a:t>i</a:t>
            </a:r>
            <a:endParaRPr lang="nl-NL" sz="8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896893" y="421268"/>
            <a:ext cx="6852633" cy="2675107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nl-NL" sz="8000" dirty="0" smtClean="0"/>
              <a:t>Wat komt er aan de orde:</a:t>
            </a:r>
          </a:p>
          <a:p>
            <a:pPr algn="l"/>
            <a:r>
              <a:rPr lang="nl-NL" dirty="0" smtClean="0"/>
              <a:t> </a:t>
            </a:r>
            <a:endParaRPr lang="nl-NL" dirty="0"/>
          </a:p>
          <a:p>
            <a:pPr algn="l"/>
            <a:r>
              <a:rPr lang="nl-NL" sz="5000" dirty="0" smtClean="0"/>
              <a:t>1. Inleiding </a:t>
            </a:r>
            <a:endParaRPr lang="nl-NL" sz="5000" dirty="0"/>
          </a:p>
          <a:p>
            <a:pPr algn="l"/>
            <a:r>
              <a:rPr lang="nl-NL" sz="5000" dirty="0" smtClean="0"/>
              <a:t> * Doel</a:t>
            </a:r>
          </a:p>
          <a:p>
            <a:pPr algn="l"/>
            <a:r>
              <a:rPr lang="nl-NL" sz="5000" dirty="0" smtClean="0"/>
              <a:t> * Ontwikkelingen op gebied van </a:t>
            </a:r>
            <a:r>
              <a:rPr lang="nl-NL" sz="5000" dirty="0" smtClean="0"/>
              <a:t>draadloos </a:t>
            </a:r>
            <a:r>
              <a:rPr lang="nl-NL" sz="5000" dirty="0" smtClean="0"/>
              <a:t>meten</a:t>
            </a:r>
            <a:endParaRPr lang="nl-NL" sz="5000" dirty="0"/>
          </a:p>
          <a:p>
            <a:pPr algn="l"/>
            <a:endParaRPr lang="nl-NL" sz="5000" dirty="0" smtClean="0"/>
          </a:p>
          <a:p>
            <a:pPr algn="l"/>
            <a:r>
              <a:rPr lang="nl-NL" sz="5000" dirty="0" smtClean="0"/>
              <a:t>2. Connectivity </a:t>
            </a:r>
            <a:r>
              <a:rPr lang="nl-NL" sz="5000" dirty="0"/>
              <a:t>(meetinstrumenten met deze mogelijkheid) </a:t>
            </a:r>
          </a:p>
          <a:p>
            <a:pPr algn="l"/>
            <a:endParaRPr lang="nl-NL" sz="5000" dirty="0" smtClean="0"/>
          </a:p>
          <a:p>
            <a:pPr algn="l"/>
            <a:r>
              <a:rPr lang="nl-NL" sz="5000" dirty="0" smtClean="0"/>
              <a:t>3. Meten </a:t>
            </a:r>
            <a:r>
              <a:rPr lang="nl-NL" sz="5000" dirty="0"/>
              <a:t>m.b.v. Interfaces (Meetkaart / </a:t>
            </a:r>
            <a:r>
              <a:rPr lang="nl-NL" sz="5000" dirty="0" err="1"/>
              <a:t>MyDaq</a:t>
            </a:r>
            <a:r>
              <a:rPr lang="nl-NL" sz="5000" dirty="0"/>
              <a:t> </a:t>
            </a:r>
          </a:p>
          <a:p>
            <a:pPr algn="l"/>
            <a:endParaRPr lang="nl-NL" sz="5000" dirty="0"/>
          </a:p>
          <a:p>
            <a:pPr algn="l"/>
            <a:r>
              <a:rPr lang="nl-NL" sz="5000" dirty="0" smtClean="0"/>
              <a:t>4. Meten </a:t>
            </a:r>
            <a:r>
              <a:rPr lang="nl-NL" sz="5000" dirty="0"/>
              <a:t>m.b.v. controller (</a:t>
            </a:r>
            <a:r>
              <a:rPr lang="nl-NL" sz="5000" dirty="0" err="1" smtClean="0"/>
              <a:t>Arduino</a:t>
            </a:r>
            <a:r>
              <a:rPr lang="nl-NL" sz="5000" dirty="0" smtClean="0"/>
              <a:t>/wifi) </a:t>
            </a:r>
            <a:endParaRPr lang="nl-NL" sz="5000" dirty="0"/>
          </a:p>
          <a:p>
            <a:pPr marL="0" indent="0" algn="l">
              <a:buNone/>
            </a:pPr>
            <a:r>
              <a:rPr lang="nl-NL" sz="5000" dirty="0"/>
              <a:t>	</a:t>
            </a:r>
            <a:endParaRPr lang="nl-NL" sz="5000" dirty="0" smtClean="0"/>
          </a:p>
          <a:p>
            <a:pPr algn="l"/>
            <a:r>
              <a:rPr lang="nl-NL" sz="5000" dirty="0" smtClean="0"/>
              <a:t>5</a:t>
            </a:r>
            <a:r>
              <a:rPr lang="nl-NL" sz="5000" dirty="0" smtClean="0"/>
              <a:t>. </a:t>
            </a:r>
            <a:r>
              <a:rPr lang="nl-NL" sz="5000" dirty="0" smtClean="0"/>
              <a:t>LORA </a:t>
            </a:r>
            <a:r>
              <a:rPr lang="nl-NL" sz="5000" dirty="0"/>
              <a:t>netwerk </a:t>
            </a:r>
          </a:p>
          <a:p>
            <a:pPr algn="l"/>
            <a:r>
              <a:rPr lang="nl-NL" sz="5000" dirty="0"/>
              <a:t>- Meten over grote afstanden met </a:t>
            </a:r>
            <a:r>
              <a:rPr lang="nl-NL" sz="5000" dirty="0" err="1"/>
              <a:t>LoRaWan</a:t>
            </a:r>
            <a:r>
              <a:rPr lang="nl-NL" sz="5000" dirty="0"/>
              <a:t> </a:t>
            </a:r>
          </a:p>
          <a:p>
            <a:pPr algn="l"/>
            <a:endParaRPr lang="nl-NL" sz="5000" dirty="0" smtClean="0"/>
          </a:p>
          <a:p>
            <a:pPr algn="l"/>
            <a:r>
              <a:rPr lang="nl-NL" sz="5000" dirty="0" smtClean="0"/>
              <a:t>6. </a:t>
            </a:r>
            <a:r>
              <a:rPr lang="nl-NL" sz="5000" dirty="0" smtClean="0"/>
              <a:t>Meten </a:t>
            </a:r>
            <a:r>
              <a:rPr lang="nl-NL" sz="5000" dirty="0"/>
              <a:t>m.b.v. Smart </a:t>
            </a:r>
            <a:r>
              <a:rPr lang="nl-NL" sz="5000" dirty="0" err="1"/>
              <a:t>Phones</a:t>
            </a:r>
            <a:r>
              <a:rPr lang="nl-NL" sz="5000" dirty="0"/>
              <a:t> + apps </a:t>
            </a:r>
          </a:p>
          <a:p>
            <a:pPr algn="l"/>
            <a:endParaRPr lang="nl-NL" sz="5000" dirty="0" smtClean="0"/>
          </a:p>
          <a:p>
            <a:pPr algn="l"/>
            <a:r>
              <a:rPr lang="nl-NL" sz="5000" dirty="0" smtClean="0"/>
              <a:t>7. </a:t>
            </a:r>
            <a:r>
              <a:rPr lang="nl-NL" sz="5000" dirty="0" smtClean="0"/>
              <a:t>Slot (Discussie)</a:t>
            </a:r>
            <a:endParaRPr lang="nl-NL" sz="5000" dirty="0"/>
          </a:p>
          <a:p>
            <a:endParaRPr lang="nl-NL" sz="5000" dirty="0"/>
          </a:p>
        </p:txBody>
      </p:sp>
    </p:spTree>
    <p:extLst>
      <p:ext uri="{BB962C8B-B14F-4D97-AF65-F5344CB8AC3E}">
        <p14:creationId xmlns:p14="http://schemas.microsoft.com/office/powerpoint/2010/main" val="40820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Data acquisitie</a:t>
            </a:r>
          </a:p>
        </p:txBody>
      </p:sp>
      <p:pic>
        <p:nvPicPr>
          <p:cNvPr id="4" name="Picture 4" descr="https://nl.mathworks.com/help/daq/c1_introdaq15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625" y="905312"/>
            <a:ext cx="5023725" cy="3687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netherlands.ni.com/sites/default/files/What's%20daq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700" y="142929"/>
            <a:ext cx="5149850" cy="1607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19882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4  Meten met </a:t>
            </a:r>
            <a:r>
              <a:rPr lang="nl-NL" dirty="0" err="1" smtClean="0"/>
              <a:t>Arduino</a:t>
            </a:r>
            <a:endParaRPr lang="nl-NL" dirty="0"/>
          </a:p>
        </p:txBody>
      </p:sp>
      <p:sp>
        <p:nvSpPr>
          <p:cNvPr id="6" name="Rechthoek 5"/>
          <p:cNvSpPr/>
          <p:nvPr/>
        </p:nvSpPr>
        <p:spPr>
          <a:xfrm>
            <a:off x="457200" y="1131407"/>
            <a:ext cx="25184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/>
              <a:t>https://www.arduino.cc/</a:t>
            </a:r>
          </a:p>
        </p:txBody>
      </p:sp>
      <p:pic>
        <p:nvPicPr>
          <p:cNvPr id="8" name="Tijdelijke aanduiding voor inhoud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07" y="1568521"/>
            <a:ext cx="7089010" cy="2798763"/>
          </a:xfrm>
        </p:spPr>
      </p:pic>
    </p:spTree>
    <p:extLst>
      <p:ext uri="{BB962C8B-B14F-4D97-AF65-F5344CB8AC3E}">
        <p14:creationId xmlns:p14="http://schemas.microsoft.com/office/powerpoint/2010/main" val="3387289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Afbeeldingsresultaat voor arduino uno board layou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3"/>
          <a:stretch/>
        </p:blipFill>
        <p:spPr bwMode="auto">
          <a:xfrm>
            <a:off x="2752724" y="632460"/>
            <a:ext cx="5350585" cy="417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4  Meten met </a:t>
            </a:r>
            <a:r>
              <a:rPr lang="nl-NL" dirty="0" err="1" smtClean="0"/>
              <a:t>Arduino</a:t>
            </a:r>
            <a:endParaRPr lang="nl-NL" dirty="0"/>
          </a:p>
        </p:txBody>
      </p:sp>
      <p:sp>
        <p:nvSpPr>
          <p:cNvPr id="3" name="Tekstvak 2"/>
          <p:cNvSpPr txBox="1"/>
          <p:nvPr/>
        </p:nvSpPr>
        <p:spPr>
          <a:xfrm>
            <a:off x="622299" y="1295400"/>
            <a:ext cx="2130425" cy="286232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err="1" smtClean="0"/>
              <a:t>ATMega</a:t>
            </a:r>
            <a:r>
              <a:rPr lang="nl-NL" dirty="0" smtClean="0"/>
              <a:t> 328 </a:t>
            </a:r>
            <a:r>
              <a:rPr lang="nl-NL" dirty="0" err="1" smtClean="0"/>
              <a:t>mcu</a:t>
            </a:r>
            <a:endParaRPr lang="nl-NL" dirty="0" smtClean="0"/>
          </a:p>
          <a:p>
            <a:r>
              <a:rPr lang="nl-NL" dirty="0" smtClean="0"/>
              <a:t>     8-Bit </a:t>
            </a:r>
            <a:r>
              <a:rPr lang="nl-NL" dirty="0"/>
              <a:t>20 </a:t>
            </a:r>
            <a:r>
              <a:rPr lang="nl-NL" dirty="0" smtClean="0"/>
              <a:t>MHz</a:t>
            </a:r>
          </a:p>
          <a:p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/>
              <a:t>D0 – D13  </a:t>
            </a:r>
            <a:r>
              <a:rPr lang="nl-NL" sz="1400" i="1" dirty="0" smtClean="0"/>
              <a:t>(20mA)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/>
              <a:t>A0 – A5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/>
              <a:t>Power 3,3V 5,5V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/>
              <a:t>20-40 mA max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/>
              <a:t>6 </a:t>
            </a:r>
            <a:r>
              <a:rPr lang="nl-NL" dirty="0" err="1" smtClean="0"/>
              <a:t>pwm</a:t>
            </a:r>
            <a:r>
              <a:rPr lang="nl-NL" dirty="0" smtClean="0"/>
              <a:t> uitgangen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49470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4  Meten met </a:t>
            </a:r>
            <a:r>
              <a:rPr lang="nl-NL" dirty="0" err="1" smtClean="0"/>
              <a:t>Arduino</a:t>
            </a:r>
            <a:r>
              <a:rPr lang="nl-NL" dirty="0" smtClean="0"/>
              <a:t> Datalogger</a:t>
            </a:r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" r="63411" b="44258"/>
          <a:stretch/>
        </p:blipFill>
        <p:spPr>
          <a:xfrm>
            <a:off x="920750" y="978112"/>
            <a:ext cx="2171484" cy="2091902"/>
          </a:xfrm>
          <a:prstGeom prst="rect">
            <a:avLst/>
          </a:prstGeom>
        </p:spPr>
      </p:pic>
      <p:pic>
        <p:nvPicPr>
          <p:cNvPr id="1028" name="Picture 4" descr="Afbeeldingsresultaat voor robot lc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5" t="2424" r="5362" b="7108"/>
          <a:stretch/>
        </p:blipFill>
        <p:spPr bwMode="auto">
          <a:xfrm>
            <a:off x="3822484" y="1135063"/>
            <a:ext cx="1860551" cy="177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fbeeldingsresultaat voor relais shiel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0" t="7621" r="9150" b="3659"/>
          <a:stretch/>
        </p:blipFill>
        <p:spPr bwMode="auto">
          <a:xfrm>
            <a:off x="6267342" y="978112"/>
            <a:ext cx="2476500" cy="1926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/>
          <p:cNvSpPr txBox="1"/>
          <p:nvPr/>
        </p:nvSpPr>
        <p:spPr>
          <a:xfrm>
            <a:off x="1524000" y="3435350"/>
            <a:ext cx="538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 smtClean="0"/>
              <a:t>Arduino</a:t>
            </a:r>
            <a:r>
              <a:rPr lang="nl-NL" dirty="0" smtClean="0"/>
              <a:t> </a:t>
            </a:r>
            <a:r>
              <a:rPr lang="nl-NL" dirty="0" err="1" smtClean="0"/>
              <a:t>shields</a:t>
            </a:r>
            <a:r>
              <a:rPr lang="nl-NL" dirty="0" smtClean="0"/>
              <a:t>  </a:t>
            </a:r>
            <a:r>
              <a:rPr lang="nl-NL" sz="1400" i="1" dirty="0" smtClean="0"/>
              <a:t>(Ebay.nl search ‘</a:t>
            </a:r>
            <a:r>
              <a:rPr lang="nl-NL" sz="1400" i="1" dirty="0" err="1" smtClean="0"/>
              <a:t>arduino</a:t>
            </a:r>
            <a:r>
              <a:rPr lang="nl-NL" sz="1400" i="1" dirty="0" smtClean="0"/>
              <a:t>’ : 16.627 aanbiedingen)</a:t>
            </a:r>
          </a:p>
          <a:p>
            <a:r>
              <a:rPr lang="nl-NL" dirty="0" smtClean="0"/>
              <a:t>TFT scherm aflezing</a:t>
            </a:r>
          </a:p>
          <a:p>
            <a:r>
              <a:rPr lang="nl-NL" dirty="0" smtClean="0"/>
              <a:t>Relais en digitale </a:t>
            </a:r>
            <a:r>
              <a:rPr lang="nl-NL" dirty="0" err="1" smtClean="0"/>
              <a:t>pins</a:t>
            </a:r>
            <a:r>
              <a:rPr lang="nl-NL" dirty="0" smtClean="0"/>
              <a:t> programmeerbaar</a:t>
            </a:r>
          </a:p>
          <a:p>
            <a:r>
              <a:rPr lang="nl-NL" dirty="0" smtClean="0"/>
              <a:t>Data opslag </a:t>
            </a:r>
            <a:r>
              <a:rPr lang="nl-NL" sz="1400" i="1" dirty="0" smtClean="0"/>
              <a:t>(3CH Analoog) </a:t>
            </a:r>
            <a:r>
              <a:rPr lang="nl-NL" dirty="0" smtClean="0"/>
              <a:t>als tekst-file op </a:t>
            </a:r>
            <a:r>
              <a:rPr lang="nl-NL" dirty="0" err="1" smtClean="0"/>
              <a:t>sd</a:t>
            </a:r>
            <a:r>
              <a:rPr lang="nl-NL" dirty="0" smtClean="0"/>
              <a:t> card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95613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4  Meten met </a:t>
            </a:r>
            <a:r>
              <a:rPr lang="nl-NL" dirty="0" err="1" smtClean="0"/>
              <a:t>Arduino</a:t>
            </a:r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" t="-1" r="67060" b="45699"/>
          <a:stretch/>
        </p:blipFill>
        <p:spPr>
          <a:xfrm>
            <a:off x="1866900" y="940311"/>
            <a:ext cx="1606550" cy="2037839"/>
          </a:xfrm>
          <a:prstGeom prst="rect">
            <a:avLst/>
          </a:prstGeom>
        </p:spPr>
      </p:pic>
      <p:pic>
        <p:nvPicPr>
          <p:cNvPr id="1028" name="Picture 4" descr="Afbeeldingsresultaat voor robot lcd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5" t="2424" r="5362" b="7108"/>
          <a:stretch/>
        </p:blipFill>
        <p:spPr bwMode="auto">
          <a:xfrm>
            <a:off x="457200" y="2146131"/>
            <a:ext cx="1054019" cy="1007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fbeeldingsresultaat voor relais shield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0" t="7621" r="9150" b="3659"/>
          <a:stretch/>
        </p:blipFill>
        <p:spPr bwMode="auto">
          <a:xfrm>
            <a:off x="382110" y="940311"/>
            <a:ext cx="1370715" cy="106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/>
          <p:cNvSpPr txBox="1"/>
          <p:nvPr/>
        </p:nvSpPr>
        <p:spPr>
          <a:xfrm>
            <a:off x="457200" y="3153384"/>
            <a:ext cx="37719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err="1" smtClean="0"/>
              <a:t>Arduino</a:t>
            </a:r>
            <a:r>
              <a:rPr lang="nl-NL" dirty="0" smtClean="0"/>
              <a:t> Sketch uploaden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/>
              <a:t>Setup en Continue Loop  </a:t>
            </a:r>
            <a:r>
              <a:rPr lang="nl-NL" sz="1400" dirty="0" smtClean="0"/>
              <a:t>(</a:t>
            </a:r>
            <a:r>
              <a:rPr lang="nl-NL" sz="1400" i="1" dirty="0" smtClean="0"/>
              <a:t>c-code</a:t>
            </a:r>
            <a:r>
              <a:rPr lang="nl-NL" sz="140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/>
              <a:t>Grotere </a:t>
            </a:r>
            <a:r>
              <a:rPr lang="nl-NL" dirty="0" err="1" smtClean="0"/>
              <a:t>progs</a:t>
            </a:r>
            <a:r>
              <a:rPr lang="nl-NL" dirty="0" smtClean="0"/>
              <a:t>. vertragen de loop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/>
              <a:t>Programma draait autonoom op </a:t>
            </a:r>
            <a:r>
              <a:rPr lang="nl-NL" dirty="0" err="1" smtClean="0"/>
              <a:t>arduino</a:t>
            </a:r>
            <a:r>
              <a:rPr lang="nl-NL" dirty="0" smtClean="0"/>
              <a:t> board  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5" t="17348" r="20938" b="15986"/>
          <a:stretch/>
        </p:blipFill>
        <p:spPr>
          <a:xfrm>
            <a:off x="4292375" y="98780"/>
            <a:ext cx="4800826" cy="4857572"/>
          </a:xfrm>
          <a:prstGeom prst="rect">
            <a:avLst/>
          </a:prstGeom>
        </p:spPr>
      </p:pic>
      <p:pic>
        <p:nvPicPr>
          <p:cNvPr id="4" name="Datalogger_Relai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78074" y="98780"/>
            <a:ext cx="5127715" cy="4786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316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1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4  Meten met </a:t>
            </a:r>
            <a:r>
              <a:rPr lang="nl-NL" dirty="0" err="1" smtClean="0"/>
              <a:t>Arduino</a:t>
            </a:r>
            <a:endParaRPr lang="nl-NL" dirty="0"/>
          </a:p>
        </p:txBody>
      </p:sp>
      <p:sp>
        <p:nvSpPr>
          <p:cNvPr id="6" name="Rechthoek 5"/>
          <p:cNvSpPr/>
          <p:nvPr/>
        </p:nvSpPr>
        <p:spPr>
          <a:xfrm>
            <a:off x="457200" y="1131407"/>
            <a:ext cx="51416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 smtClean="0">
                <a:hlinkClick r:id="rId2"/>
              </a:rPr>
              <a:t>http</a:t>
            </a:r>
            <a:r>
              <a:rPr lang="nl-NL" dirty="0">
                <a:hlinkClick r:id="rId2"/>
              </a:rPr>
              <a:t>://</a:t>
            </a:r>
            <a:r>
              <a:rPr lang="nl-NL" dirty="0" smtClean="0">
                <a:hlinkClick r:id="rId2"/>
              </a:rPr>
              <a:t>oscarromero-arduino.weebly.com/lessen.html</a:t>
            </a:r>
            <a:endParaRPr lang="nl-NL" dirty="0" smtClean="0"/>
          </a:p>
          <a:p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8" y="1499062"/>
            <a:ext cx="9004802" cy="2622088"/>
          </a:xfrm>
        </p:spPr>
      </p:pic>
    </p:spTree>
    <p:extLst>
      <p:ext uri="{BB962C8B-B14F-4D97-AF65-F5344CB8AC3E}">
        <p14:creationId xmlns:p14="http://schemas.microsoft.com/office/powerpoint/2010/main" val="785662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4  Meten met </a:t>
            </a:r>
            <a:r>
              <a:rPr lang="nl-NL" dirty="0" err="1" smtClean="0"/>
              <a:t>Arduino</a:t>
            </a:r>
            <a:endParaRPr lang="nl-NL" dirty="0"/>
          </a:p>
        </p:txBody>
      </p:sp>
      <p:sp>
        <p:nvSpPr>
          <p:cNvPr id="6" name="Rechthoek 5"/>
          <p:cNvSpPr/>
          <p:nvPr/>
        </p:nvSpPr>
        <p:spPr>
          <a:xfrm>
            <a:off x="457200" y="1131407"/>
            <a:ext cx="30364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/>
              <a:t>http://www.makecourse.com/</a:t>
            </a: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1500739"/>
            <a:ext cx="4905563" cy="2874411"/>
          </a:xfr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251" y="0"/>
            <a:ext cx="4257812" cy="308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492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4   Meten met </a:t>
            </a:r>
            <a:r>
              <a:rPr lang="nl-NL" dirty="0" err="1" smtClean="0"/>
              <a:t>arduino</a:t>
            </a:r>
            <a:r>
              <a:rPr lang="nl-NL" dirty="0" smtClean="0"/>
              <a:t> </a:t>
            </a:r>
            <a:r>
              <a:rPr lang="nl-NL" dirty="0" err="1" smtClean="0"/>
              <a:t>plx-daq</a:t>
            </a:r>
            <a:endParaRPr lang="nl-NL" dirty="0"/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987425"/>
            <a:ext cx="3968750" cy="3616535"/>
          </a:xfrm>
        </p:spPr>
      </p:pic>
      <p:pic>
        <p:nvPicPr>
          <p:cNvPr id="4" name="Tijdelijke aanduiding voor inhoud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102" y="838200"/>
            <a:ext cx="3683348" cy="1003300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5175250" y="2120900"/>
            <a:ext cx="36703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/>
              <a:t>Simpel te gebruiken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err="1" smtClean="0"/>
              <a:t>Arduino</a:t>
            </a:r>
            <a:r>
              <a:rPr lang="nl-NL" dirty="0" smtClean="0"/>
              <a:t> kant en klaar te programmeren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/>
              <a:t>Leerlingen werken gelijk in </a:t>
            </a:r>
            <a:r>
              <a:rPr lang="nl-NL" dirty="0" err="1" smtClean="0"/>
              <a:t>excel</a:t>
            </a:r>
            <a:endParaRPr lang="nl-N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836545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4  Meten met de </a:t>
            </a:r>
            <a:r>
              <a:rPr lang="nl-NL" dirty="0" err="1" smtClean="0"/>
              <a:t>MyDAQ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" y="928132"/>
            <a:ext cx="7532839" cy="4071159"/>
          </a:xfrm>
          <a:prstGeom prst="rect">
            <a:avLst/>
          </a:prstGeom>
        </p:spPr>
      </p:pic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389" y="514350"/>
            <a:ext cx="3069511" cy="2355850"/>
          </a:xfrm>
        </p:spPr>
      </p:pic>
      <p:sp>
        <p:nvSpPr>
          <p:cNvPr id="3" name="Tekstvak 2"/>
          <p:cNvSpPr txBox="1"/>
          <p:nvPr/>
        </p:nvSpPr>
        <p:spPr>
          <a:xfrm>
            <a:off x="5782389" y="3168650"/>
            <a:ext cx="28448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/>
              <a:t>16 bit  200 </a:t>
            </a:r>
            <a:r>
              <a:rPr lang="nl-NL" dirty="0" err="1" smtClean="0"/>
              <a:t>kS</a:t>
            </a:r>
            <a:r>
              <a:rPr lang="nl-NL" dirty="0" smtClean="0"/>
              <a:t>/s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/>
              <a:t>Programma draait op pc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/>
              <a:t>Sampling snelheid stabiel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/>
              <a:t>Schoollicentie</a:t>
            </a:r>
          </a:p>
        </p:txBody>
      </p:sp>
    </p:spTree>
    <p:extLst>
      <p:ext uri="{BB962C8B-B14F-4D97-AF65-F5344CB8AC3E}">
        <p14:creationId xmlns:p14="http://schemas.microsoft.com/office/powerpoint/2010/main" val="2241677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MyDAQ_Dem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0963"/>
            <a:ext cx="9144000" cy="498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787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 smtClean="0"/>
              <a:t>Doel: </a:t>
            </a:r>
          </a:p>
          <a:p>
            <a:r>
              <a:rPr lang="nl-NL" dirty="0" smtClean="0"/>
              <a:t>Beeld schetsen nieuwe ontwikkelingen Draadloos meten</a:t>
            </a:r>
          </a:p>
          <a:p>
            <a:r>
              <a:rPr lang="nl-NL" dirty="0" smtClean="0"/>
              <a:t>Handvaten aanreiken voor HAVO/VWO studenten om te kunnen meten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5327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63"/>
          <a:stretch/>
        </p:blipFill>
        <p:spPr>
          <a:xfrm>
            <a:off x="63499" y="63649"/>
            <a:ext cx="8312223" cy="4546451"/>
          </a:xfrm>
        </p:spPr>
      </p:pic>
    </p:spTree>
    <p:extLst>
      <p:ext uri="{BB962C8B-B14F-4D97-AF65-F5344CB8AC3E}">
        <p14:creationId xmlns:p14="http://schemas.microsoft.com/office/powerpoint/2010/main" val="4211483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4  Meten met een Audio Interface</a:t>
            </a:r>
            <a:endParaRPr lang="nl-NL" dirty="0"/>
          </a:p>
        </p:txBody>
      </p:sp>
      <p:sp>
        <p:nvSpPr>
          <p:cNvPr id="3" name="Rechthoek 2"/>
          <p:cNvSpPr/>
          <p:nvPr/>
        </p:nvSpPr>
        <p:spPr>
          <a:xfrm>
            <a:off x="610966" y="1217652"/>
            <a:ext cx="34537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>
                <a:hlinkClick r:id="rId3"/>
              </a:rPr>
              <a:t>https://</a:t>
            </a:r>
            <a:r>
              <a:rPr lang="nl-NL" dirty="0" smtClean="0">
                <a:hlinkClick r:id="rId3"/>
              </a:rPr>
              <a:t>www.zeitnitz.eu/scope_en</a:t>
            </a:r>
            <a:r>
              <a:rPr lang="nl-NL" dirty="0" smtClean="0"/>
              <a:t> 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" t="3404" r="-1599" b="-3404"/>
          <a:stretch/>
        </p:blipFill>
        <p:spPr>
          <a:xfrm>
            <a:off x="590550" y="1691481"/>
            <a:ext cx="4387850" cy="2238310"/>
          </a:xfrm>
        </p:spPr>
      </p:pic>
      <p:pic>
        <p:nvPicPr>
          <p:cNvPr id="1026" name="Picture 2" descr="UCA2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809624"/>
            <a:ext cx="4216400" cy="2624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0811237"/>
              </p:ext>
            </p:extLst>
          </p:nvPr>
        </p:nvGraphicFramePr>
        <p:xfrm>
          <a:off x="1760538" y="4034288"/>
          <a:ext cx="1358900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Packager Shell-object" showAsIcon="1" r:id="rId6" imgW="1358280" imgH="825480" progId="Package">
                  <p:embed/>
                </p:oleObj>
              </mc:Choice>
              <mc:Fallback>
                <p:oleObj name="Packager Shell-object" showAsIcon="1" r:id="rId6" imgW="1358280" imgH="825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760538" y="4034288"/>
                        <a:ext cx="1358900" cy="825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kstvak 5"/>
          <p:cNvSpPr txBox="1"/>
          <p:nvPr/>
        </p:nvSpPr>
        <p:spPr>
          <a:xfrm>
            <a:off x="5080000" y="3365500"/>
            <a:ext cx="31877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UCA202 </a:t>
            </a:r>
            <a:endParaRPr lang="nl-N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/>
              <a:t>2 </a:t>
            </a:r>
            <a:r>
              <a:rPr lang="nl-NL" dirty="0"/>
              <a:t>in/2 out USB </a:t>
            </a:r>
            <a:r>
              <a:rPr lang="nl-NL" dirty="0" smtClean="0"/>
              <a:t>geluidskaart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48 kHz </a:t>
            </a:r>
            <a:r>
              <a:rPr lang="nl-NL" dirty="0" smtClean="0"/>
              <a:t>8 bit 2 </a:t>
            </a:r>
            <a:r>
              <a:rPr lang="nl-NL" dirty="0" err="1" smtClean="0"/>
              <a:t>ch</a:t>
            </a:r>
            <a:r>
              <a:rPr lang="nl-NL" dirty="0" smtClean="0"/>
              <a:t> converters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err="1" smtClean="0"/>
              <a:t>Samplerate</a:t>
            </a:r>
            <a:r>
              <a:rPr lang="nl-NL" dirty="0" smtClean="0"/>
              <a:t> onveranderbaar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98882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633045"/>
            <a:ext cx="8229600" cy="2242039"/>
          </a:xfrm>
        </p:spPr>
        <p:txBody>
          <a:bodyPr>
            <a:normAutofit/>
          </a:bodyPr>
          <a:lstStyle/>
          <a:p>
            <a:r>
              <a:rPr lang="nl-NL" dirty="0" smtClean="0"/>
              <a:t>5. </a:t>
            </a:r>
            <a:r>
              <a:rPr lang="nl-NL" dirty="0"/>
              <a:t>LORA netwerk </a:t>
            </a:r>
            <a:br>
              <a:rPr lang="nl-NL" dirty="0"/>
            </a:br>
            <a:r>
              <a:rPr lang="nl-NL" dirty="0"/>
              <a:t>- Meten over grote afstanden met </a:t>
            </a:r>
            <a:r>
              <a:rPr lang="nl-NL" dirty="0" err="1"/>
              <a:t>LoRaWan</a:t>
            </a:r>
            <a:r>
              <a:rPr lang="nl-NL" dirty="0"/>
              <a:t> </a:t>
            </a:r>
            <a:br>
              <a:rPr lang="nl-NL" dirty="0"/>
            </a:b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95519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/>
            </a:r>
            <a:br>
              <a:rPr lang="nl-NL" dirty="0" smtClean="0"/>
            </a:br>
            <a:r>
              <a:rPr lang="nl-NL" dirty="0" err="1" smtClean="0"/>
              <a:t>IoT</a:t>
            </a:r>
            <a:r>
              <a:rPr lang="nl-NL" dirty="0" smtClean="0"/>
              <a:t> </a:t>
            </a:r>
            <a:r>
              <a:rPr lang="nl-NL" dirty="0"/>
              <a:t>&amp; </a:t>
            </a:r>
            <a:r>
              <a:rPr lang="nl-NL" dirty="0" err="1"/>
              <a:t>LoRaWan</a:t>
            </a:r>
            <a:r>
              <a:rPr lang="nl-NL" dirty="0"/>
              <a:t/>
            </a:r>
            <a:br>
              <a:rPr lang="nl-NL" dirty="0"/>
            </a:br>
            <a:r>
              <a:rPr lang="nl-NL" dirty="0"/>
              <a:t>												</a:t>
            </a:r>
            <a:r>
              <a:rPr lang="nl-NL" dirty="0" smtClean="0"/>
              <a:t>	</a:t>
            </a:r>
            <a:r>
              <a:rPr lang="nl-NL" sz="2200" dirty="0" smtClean="0"/>
              <a:t>Marco </a:t>
            </a:r>
            <a:r>
              <a:rPr lang="nl-NL" sz="2200" dirty="0"/>
              <a:t>Rudolph</a:t>
            </a:r>
            <a:r>
              <a:rPr lang="nl-NL" dirty="0"/>
              <a:t/>
            </a:r>
            <a:br>
              <a:rPr lang="nl-NL" dirty="0"/>
            </a:br>
            <a:r>
              <a:rPr lang="nl-NL" dirty="0"/>
              <a:t>              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888067"/>
            <a:ext cx="6215974" cy="2207038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err="1"/>
              <a:t>IoT</a:t>
            </a:r>
            <a:r>
              <a:rPr lang="nl-NL" dirty="0"/>
              <a:t>,  het   “Internet Der Dingen”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Draadloze verbindingen, wat hebben we zoal?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err="1" smtClean="0"/>
              <a:t>LoRaWan</a:t>
            </a:r>
            <a:r>
              <a:rPr lang="nl-NL" dirty="0" smtClean="0"/>
              <a:t>,  The </a:t>
            </a:r>
            <a:r>
              <a:rPr lang="nl-NL" dirty="0" err="1" smtClean="0"/>
              <a:t>Things</a:t>
            </a:r>
            <a:r>
              <a:rPr lang="nl-NL" dirty="0" smtClean="0"/>
              <a:t> Network – TTN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/>
              <a:t>Toepassingen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/>
              <a:t>Hoe moet ik starten, wat heb ik nodig?</a:t>
            </a: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/>
              <a:t>Links</a:t>
            </a:r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81684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IoT</a:t>
            </a:r>
            <a:r>
              <a:rPr lang="nl-NL" dirty="0"/>
              <a:t> </a:t>
            </a:r>
            <a:r>
              <a:rPr lang="nl-NL" dirty="0" smtClean="0"/>
              <a:t>het  </a:t>
            </a:r>
            <a:r>
              <a:rPr lang="nl-NL" dirty="0"/>
              <a:t>“Internet Der Dingen”</a:t>
            </a:r>
          </a:p>
        </p:txBody>
      </p:sp>
      <p:pic>
        <p:nvPicPr>
          <p:cNvPr id="6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22663" y="1063625"/>
            <a:ext cx="7064137" cy="3995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031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Draadloze verbindingen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88" y="1201255"/>
            <a:ext cx="6947897" cy="3701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9470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err="1" smtClean="0"/>
              <a:t>LoRaWan</a:t>
            </a:r>
            <a:r>
              <a:rPr lang="nl-NL" dirty="0"/>
              <a:t/>
            </a:r>
            <a:br>
              <a:rPr lang="nl-NL" dirty="0"/>
            </a:br>
            <a:r>
              <a:rPr lang="nl-NL" dirty="0" smtClean="0"/>
              <a:t>    </a:t>
            </a:r>
            <a:endParaRPr lang="nl-NL" dirty="0"/>
          </a:p>
        </p:txBody>
      </p:sp>
      <p:pic>
        <p:nvPicPr>
          <p:cNvPr id="7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2218" y="1173766"/>
            <a:ext cx="723900" cy="866775"/>
          </a:xfrm>
          <a:prstGeom prst="rect">
            <a:avLst/>
          </a:prstGeom>
        </p:spPr>
      </p:pic>
      <p:pic>
        <p:nvPicPr>
          <p:cNvPr id="8" name="Afbeelding 7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1739" y="931239"/>
            <a:ext cx="1247775" cy="144780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6062" y="302721"/>
            <a:ext cx="2971800" cy="2057400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397292" y="2628445"/>
            <a:ext cx="33485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u="sng" dirty="0" err="1"/>
              <a:t>LoRa</a:t>
            </a:r>
            <a:r>
              <a:rPr lang="nl-NL" u="sng" dirty="0"/>
              <a:t>:</a:t>
            </a:r>
          </a:p>
          <a:p>
            <a:r>
              <a:rPr lang="nl-NL" dirty="0"/>
              <a:t>Wireless </a:t>
            </a:r>
            <a:r>
              <a:rPr lang="nl-NL" dirty="0" err="1"/>
              <a:t>modulation</a:t>
            </a:r>
            <a:r>
              <a:rPr lang="nl-NL" dirty="0"/>
              <a:t> </a:t>
            </a:r>
            <a:r>
              <a:rPr lang="nl-NL" dirty="0" err="1"/>
              <a:t>tecnologie</a:t>
            </a:r>
            <a:endParaRPr lang="nl-NL" dirty="0"/>
          </a:p>
          <a:p>
            <a:r>
              <a:rPr lang="nl-NL" dirty="0"/>
              <a:t>Low </a:t>
            </a:r>
            <a:r>
              <a:rPr lang="nl-NL" dirty="0" err="1"/>
              <a:t>bandwith</a:t>
            </a:r>
            <a:r>
              <a:rPr lang="nl-NL" dirty="0"/>
              <a:t>, low </a:t>
            </a:r>
            <a:r>
              <a:rPr lang="nl-NL" dirty="0" err="1"/>
              <a:t>battery</a:t>
            </a:r>
            <a:r>
              <a:rPr lang="nl-NL" dirty="0"/>
              <a:t> </a:t>
            </a:r>
            <a:r>
              <a:rPr lang="nl-NL" dirty="0" err="1"/>
              <a:t>usage</a:t>
            </a:r>
            <a:endParaRPr lang="nl-NL" dirty="0"/>
          </a:p>
          <a:p>
            <a:r>
              <a:rPr lang="nl-NL" dirty="0"/>
              <a:t>ISM bands: (</a:t>
            </a:r>
            <a:r>
              <a:rPr lang="nl-NL" dirty="0" err="1"/>
              <a:t>license</a:t>
            </a:r>
            <a:r>
              <a:rPr lang="nl-NL" dirty="0"/>
              <a:t> free - </a:t>
            </a:r>
            <a:r>
              <a:rPr lang="nl-NL" dirty="0" err="1"/>
              <a:t>rules</a:t>
            </a:r>
            <a:r>
              <a:rPr lang="nl-NL" dirty="0"/>
              <a:t>)</a:t>
            </a:r>
          </a:p>
          <a:p>
            <a:r>
              <a:rPr lang="nl-NL" dirty="0"/>
              <a:t>EU_863_870 – 7 kan. </a:t>
            </a:r>
          </a:p>
          <a:p>
            <a:r>
              <a:rPr lang="nl-NL" dirty="0"/>
              <a:t>Max power 14dBm</a:t>
            </a:r>
          </a:p>
          <a:p>
            <a:endParaRPr lang="nl-NL" dirty="0"/>
          </a:p>
        </p:txBody>
      </p:sp>
      <p:sp>
        <p:nvSpPr>
          <p:cNvPr id="10" name="Tijdelijke aanduiding voor inhoud 5"/>
          <p:cNvSpPr>
            <a:spLocks noGrp="1"/>
          </p:cNvSpPr>
          <p:nvPr>
            <p:ph sz="half" idx="2"/>
          </p:nvPr>
        </p:nvSpPr>
        <p:spPr>
          <a:xfrm>
            <a:off x="4899922" y="2793650"/>
            <a:ext cx="3615557" cy="1683757"/>
          </a:xfrm>
        </p:spPr>
        <p:txBody>
          <a:bodyPr/>
          <a:lstStyle/>
          <a:p>
            <a:pPr marL="0" indent="0">
              <a:buNone/>
            </a:pPr>
            <a:endParaRPr lang="nl-NL" sz="1800" dirty="0" smtClean="0"/>
          </a:p>
          <a:p>
            <a:endParaRPr lang="nl-NL" dirty="0"/>
          </a:p>
        </p:txBody>
      </p:sp>
      <p:cxnSp>
        <p:nvCxnSpPr>
          <p:cNvPr id="18" name="Rechte verbindingslijn met pijl 17"/>
          <p:cNvCxnSpPr/>
          <p:nvPr/>
        </p:nvCxnSpPr>
        <p:spPr>
          <a:xfrm flipH="1" flipV="1">
            <a:off x="4689514" y="870257"/>
            <a:ext cx="405902" cy="12927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kstvak 20"/>
          <p:cNvSpPr txBox="1"/>
          <p:nvPr/>
        </p:nvSpPr>
        <p:spPr>
          <a:xfrm>
            <a:off x="3441739" y="561252"/>
            <a:ext cx="1994211" cy="369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Internet verbinding</a:t>
            </a:r>
            <a:endParaRPr lang="nl-NL" dirty="0"/>
          </a:p>
        </p:txBody>
      </p:sp>
      <p:cxnSp>
        <p:nvCxnSpPr>
          <p:cNvPr id="23" name="Rechte verbindingslijn 22"/>
          <p:cNvCxnSpPr/>
          <p:nvPr/>
        </p:nvCxnSpPr>
        <p:spPr>
          <a:xfrm>
            <a:off x="4689514" y="2207172"/>
            <a:ext cx="606548" cy="630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kstvak 23"/>
          <p:cNvSpPr txBox="1"/>
          <p:nvPr/>
        </p:nvSpPr>
        <p:spPr>
          <a:xfrm>
            <a:off x="4899922" y="2944997"/>
            <a:ext cx="40170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u="sng" dirty="0" err="1"/>
              <a:t>LoRaWan</a:t>
            </a:r>
            <a:r>
              <a:rPr lang="nl-NL" u="sng" dirty="0"/>
              <a:t>:</a:t>
            </a:r>
          </a:p>
          <a:p>
            <a:r>
              <a:rPr lang="nl-NL" dirty="0"/>
              <a:t>Communication protocol </a:t>
            </a:r>
          </a:p>
          <a:p>
            <a:r>
              <a:rPr lang="nl-NL" dirty="0"/>
              <a:t>Data </a:t>
            </a:r>
            <a:r>
              <a:rPr lang="nl-NL" dirty="0" err="1"/>
              <a:t>rates</a:t>
            </a:r>
            <a:r>
              <a:rPr lang="nl-NL" dirty="0"/>
              <a:t> 300bps </a:t>
            </a:r>
            <a:r>
              <a:rPr lang="nl-NL" dirty="0" smtClean="0"/>
              <a:t>5.5kbps</a:t>
            </a:r>
          </a:p>
          <a:p>
            <a:r>
              <a:rPr lang="nl-NL" dirty="0" smtClean="0"/>
              <a:t>Secure bi-</a:t>
            </a:r>
            <a:r>
              <a:rPr lang="nl-NL" dirty="0" err="1" smtClean="0"/>
              <a:t>directional</a:t>
            </a:r>
            <a:r>
              <a:rPr lang="nl-NL" dirty="0" smtClean="0"/>
              <a:t> </a:t>
            </a:r>
            <a:r>
              <a:rPr lang="nl-NL" dirty="0" err="1" smtClean="0"/>
              <a:t>communication</a:t>
            </a:r>
            <a:endParaRPr lang="nl-NL" dirty="0"/>
          </a:p>
          <a:p>
            <a:r>
              <a:rPr lang="nl-NL" dirty="0" err="1" smtClean="0"/>
              <a:t>Localization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8159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85750" indent="-285750"/>
            <a:r>
              <a:rPr lang="nl-NL" dirty="0" err="1"/>
              <a:t>LoRaWan</a:t>
            </a:r>
            <a:r>
              <a:rPr lang="nl-NL" dirty="0"/>
              <a:t>,  The </a:t>
            </a:r>
            <a:r>
              <a:rPr lang="nl-NL" dirty="0" err="1"/>
              <a:t>Things</a:t>
            </a:r>
            <a:r>
              <a:rPr lang="nl-NL" dirty="0"/>
              <a:t> Network – TTN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35" y="1063625"/>
            <a:ext cx="7227669" cy="3293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4569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85750" indent="-285750"/>
            <a:r>
              <a:rPr lang="nl-NL" dirty="0" err="1"/>
              <a:t>LoRaWan</a:t>
            </a:r>
            <a:r>
              <a:rPr lang="nl-NL" dirty="0"/>
              <a:t>,  The </a:t>
            </a:r>
            <a:r>
              <a:rPr lang="nl-NL" dirty="0" err="1"/>
              <a:t>Things</a:t>
            </a:r>
            <a:r>
              <a:rPr lang="nl-NL" dirty="0"/>
              <a:t> Network - TTN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02521"/>
            <a:ext cx="7791928" cy="345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670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85750" indent="-285750"/>
            <a:r>
              <a:rPr lang="nl-NL" dirty="0" err="1"/>
              <a:t>LoRaWan</a:t>
            </a:r>
            <a:r>
              <a:rPr lang="nl-NL" dirty="0"/>
              <a:t>,  The </a:t>
            </a:r>
            <a:r>
              <a:rPr lang="nl-NL" dirty="0" err="1"/>
              <a:t>Things</a:t>
            </a:r>
            <a:r>
              <a:rPr lang="nl-NL" dirty="0"/>
              <a:t> Network - TTN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32665"/>
            <a:ext cx="7830766" cy="3473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023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1637" y="1370806"/>
            <a:ext cx="5800725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84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85750" indent="-285750"/>
            <a:r>
              <a:rPr lang="nl-NL" dirty="0"/>
              <a:t>Toepassingen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718908" y="1311691"/>
            <a:ext cx="606026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 dirty="0" smtClean="0"/>
              <a:t>Laagdrempelige jonge technologie, open-source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 dirty="0" smtClean="0"/>
              <a:t>Kleine datapakketjes, lage frequentie, over grote afstand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 dirty="0"/>
              <a:t>L</a:t>
            </a:r>
            <a:r>
              <a:rPr lang="nl-NL" b="1" dirty="0" smtClean="0"/>
              <a:t>aag energie gebruik, lange levensduur batterij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 dirty="0" smtClean="0"/>
              <a:t>Geringe aanschaf/montage/onderhoud kosten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 dirty="0" err="1" smtClean="0"/>
              <a:t>Localisatie</a:t>
            </a:r>
            <a:r>
              <a:rPr lang="nl-NL" b="1" dirty="0" smtClean="0"/>
              <a:t> mogelijk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 dirty="0" smtClean="0"/>
              <a:t>…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nl-NL" b="1" dirty="0" smtClean="0"/>
              <a:t>Niveau metingen (water, afvalcontainers)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nl-NL" b="1" dirty="0" smtClean="0"/>
              <a:t>Luchtkwaliteit metingen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nl-NL" b="1" dirty="0" smtClean="0"/>
              <a:t>Monitoren van dieren, tracking</a:t>
            </a:r>
            <a:endParaRPr lang="nl-NL" b="1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nl-NL" b="1" dirty="0" smtClean="0"/>
              <a:t>Smart Parking, smart City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51348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85750" indent="-285750"/>
            <a:r>
              <a:rPr lang="nl-NL" dirty="0"/>
              <a:t>Hoe moet ik starten, wat heb ik nodig?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5244" y="1216003"/>
            <a:ext cx="3924138" cy="2024293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718907" y="1269332"/>
            <a:ext cx="400444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/>
              <a:t>Account aanmaken,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dirty="0" smtClean="0"/>
              <a:t>Info forum en Labs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dirty="0" err="1" smtClean="0"/>
              <a:t>Regisratie</a:t>
            </a:r>
            <a:r>
              <a:rPr lang="nl-NL" dirty="0" smtClean="0"/>
              <a:t> van node of gateway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/>
              <a:t>Gateway in de omgeving?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/>
              <a:t>Zelfbouwen, </a:t>
            </a:r>
            <a:r>
              <a:rPr lang="nl-NL" dirty="0" err="1" smtClean="0"/>
              <a:t>meetups</a:t>
            </a:r>
            <a:r>
              <a:rPr lang="nl-NL" dirty="0" smtClean="0"/>
              <a:t>, workshops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/>
              <a:t>Zie links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93964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Links</a:t>
            </a:r>
            <a:r>
              <a:rPr lang="nl-NL" dirty="0"/>
              <a:t/>
            </a:r>
            <a:br>
              <a:rPr lang="nl-NL" dirty="0"/>
            </a:br>
            <a:endParaRPr lang="nl-NL" dirty="0"/>
          </a:p>
        </p:txBody>
      </p:sp>
      <p:sp>
        <p:nvSpPr>
          <p:cNvPr id="5" name="Tekstvak 4"/>
          <p:cNvSpPr txBox="1"/>
          <p:nvPr/>
        </p:nvSpPr>
        <p:spPr>
          <a:xfrm>
            <a:off x="457198" y="977905"/>
            <a:ext cx="832273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 smtClean="0"/>
              <a:t>The </a:t>
            </a:r>
            <a:r>
              <a:rPr lang="nl-NL" sz="1400" dirty="0" err="1" smtClean="0"/>
              <a:t>Things</a:t>
            </a:r>
            <a:r>
              <a:rPr lang="nl-NL" sz="1400" dirty="0"/>
              <a:t> </a:t>
            </a:r>
            <a:r>
              <a:rPr lang="nl-NL" sz="1400" dirty="0" smtClean="0"/>
              <a:t>Network:</a:t>
            </a:r>
          </a:p>
          <a:p>
            <a:r>
              <a:rPr lang="nl-NL" sz="1400" dirty="0">
                <a:hlinkClick r:id="rId2"/>
              </a:rPr>
              <a:t>https://</a:t>
            </a:r>
            <a:r>
              <a:rPr lang="nl-NL" sz="1400" dirty="0" smtClean="0">
                <a:hlinkClick r:id="rId2"/>
              </a:rPr>
              <a:t>www.kickstarter.com/projects/419277966/the-things-network</a:t>
            </a:r>
            <a:endParaRPr lang="nl-NL" sz="1400" dirty="0" smtClean="0"/>
          </a:p>
          <a:p>
            <a:r>
              <a:rPr lang="nl-NL" sz="1400" dirty="0" smtClean="0">
                <a:hlinkClick r:id="rId3"/>
              </a:rPr>
              <a:t>https</a:t>
            </a:r>
            <a:r>
              <a:rPr lang="nl-NL" sz="1400" dirty="0">
                <a:hlinkClick r:id="rId3"/>
              </a:rPr>
              <a:t>://</a:t>
            </a:r>
            <a:r>
              <a:rPr lang="nl-NL" sz="1400" dirty="0" smtClean="0">
                <a:hlinkClick r:id="rId3"/>
              </a:rPr>
              <a:t>www.thethingsnetwork.org/map</a:t>
            </a:r>
            <a:endParaRPr lang="nl-NL" sz="1400" dirty="0" smtClean="0"/>
          </a:p>
          <a:p>
            <a:endParaRPr lang="nl-NL" sz="1400" dirty="0" smtClean="0"/>
          </a:p>
          <a:p>
            <a:r>
              <a:rPr lang="nl-NL" sz="1400" dirty="0" smtClean="0"/>
              <a:t>Gateway metingen:</a:t>
            </a:r>
            <a:r>
              <a:rPr lang="nl-NL" sz="1400" dirty="0"/>
              <a:t>				</a:t>
            </a:r>
            <a:endParaRPr lang="nl-NL" sz="1400" dirty="0" smtClean="0"/>
          </a:p>
          <a:p>
            <a:r>
              <a:rPr lang="nl-NL" sz="1400" dirty="0" smtClean="0">
                <a:hlinkClick r:id="rId4"/>
              </a:rPr>
              <a:t>http</a:t>
            </a:r>
            <a:r>
              <a:rPr lang="nl-NL" sz="1400" dirty="0">
                <a:hlinkClick r:id="rId4"/>
              </a:rPr>
              <a:t>://</a:t>
            </a:r>
            <a:r>
              <a:rPr lang="nl-NL" sz="1400" dirty="0" smtClean="0">
                <a:hlinkClick r:id="rId4"/>
              </a:rPr>
              <a:t>ttnmapper.org</a:t>
            </a:r>
            <a:endParaRPr lang="nl-NL" sz="1400" dirty="0" smtClean="0"/>
          </a:p>
          <a:p>
            <a:endParaRPr lang="nl-NL" sz="1400" dirty="0"/>
          </a:p>
          <a:p>
            <a:r>
              <a:rPr lang="nl-NL" sz="1400" dirty="0" err="1" smtClean="0"/>
              <a:t>LoRa</a:t>
            </a:r>
            <a:r>
              <a:rPr lang="nl-NL" sz="1400" dirty="0" smtClean="0"/>
              <a:t> crash course  Thomas </a:t>
            </a:r>
            <a:r>
              <a:rPr lang="nl-NL" sz="1400" dirty="0" err="1" smtClean="0"/>
              <a:t>Telkamp</a:t>
            </a:r>
            <a:r>
              <a:rPr lang="nl-NL" sz="1400" dirty="0" smtClean="0"/>
              <a:t>:</a:t>
            </a:r>
          </a:p>
          <a:p>
            <a:r>
              <a:rPr lang="nl-NL" sz="1400" dirty="0">
                <a:hlinkClick r:id="rId5"/>
              </a:rPr>
              <a:t>https://</a:t>
            </a:r>
            <a:r>
              <a:rPr lang="nl-NL" sz="1400" dirty="0" smtClean="0">
                <a:hlinkClick r:id="rId5"/>
              </a:rPr>
              <a:t>www.youtube.com/watch?v=T3dGLqZrjIQ</a:t>
            </a:r>
            <a:endParaRPr lang="nl-NL" sz="1400" dirty="0" smtClean="0"/>
          </a:p>
          <a:p>
            <a:r>
              <a:rPr lang="nl-NL" sz="1400" dirty="0" smtClean="0"/>
              <a:t> </a:t>
            </a:r>
          </a:p>
          <a:p>
            <a:r>
              <a:rPr lang="nl-NL" sz="1400" dirty="0" err="1" smtClean="0"/>
              <a:t>Meetups</a:t>
            </a:r>
            <a:r>
              <a:rPr lang="nl-NL" sz="1400" dirty="0" smtClean="0"/>
              <a:t>:</a:t>
            </a:r>
          </a:p>
          <a:p>
            <a:r>
              <a:rPr lang="nl-NL" sz="1400" dirty="0" err="1" smtClean="0"/>
              <a:t>LoRa</a:t>
            </a:r>
            <a:r>
              <a:rPr lang="nl-NL" sz="1400" dirty="0" smtClean="0"/>
              <a:t> netwerk groepen, Internet of </a:t>
            </a:r>
            <a:r>
              <a:rPr lang="nl-NL" sz="1400" dirty="0" err="1" smtClean="0"/>
              <a:t>things</a:t>
            </a:r>
            <a:r>
              <a:rPr lang="nl-NL" sz="1400" dirty="0" smtClean="0"/>
              <a:t>, hacker of maker bijeenkomsten zoals:</a:t>
            </a:r>
          </a:p>
          <a:p>
            <a:r>
              <a:rPr lang="nl-NL" sz="1400" dirty="0">
                <a:hlinkClick r:id="rId6"/>
              </a:rPr>
              <a:t>https://www.meetup.com/Eindhoven-Internet-of-Things</a:t>
            </a:r>
            <a:r>
              <a:rPr lang="nl-NL" sz="1400" dirty="0" smtClean="0">
                <a:hlinkClick r:id="rId6"/>
              </a:rPr>
              <a:t>/</a:t>
            </a:r>
            <a:endParaRPr lang="nl-NL" sz="1400" dirty="0" smtClean="0"/>
          </a:p>
          <a:p>
            <a:endParaRPr lang="nl-NL" sz="1400" dirty="0" smtClean="0"/>
          </a:p>
          <a:p>
            <a:endParaRPr lang="nl-NL" sz="1400" dirty="0" smtClean="0"/>
          </a:p>
          <a:p>
            <a:r>
              <a:rPr lang="nl-NL" dirty="0" smtClean="0"/>
              <a:t>	</a:t>
            </a:r>
          </a:p>
          <a:p>
            <a:endParaRPr lang="nl-NL" sz="1400" dirty="0" smtClean="0"/>
          </a:p>
          <a:p>
            <a:endParaRPr lang="nl-NL" sz="1400" dirty="0"/>
          </a:p>
        </p:txBody>
      </p:sp>
    </p:spTree>
    <p:extLst>
      <p:ext uri="{BB962C8B-B14F-4D97-AF65-F5344CB8AC3E}">
        <p14:creationId xmlns:p14="http://schemas.microsoft.com/office/powerpoint/2010/main" val="344216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285750" indent="-285750"/>
            <a:r>
              <a:rPr lang="nl-NL" dirty="0" err="1" smtClean="0"/>
              <a:t>Nodes</a:t>
            </a:r>
            <a:r>
              <a:rPr lang="nl-NL" dirty="0" smtClean="0"/>
              <a:t> en gateway</a:t>
            </a:r>
            <a:endParaRPr lang="nl-NL" dirty="0"/>
          </a:p>
        </p:txBody>
      </p:sp>
      <p:cxnSp>
        <p:nvCxnSpPr>
          <p:cNvPr id="6" name="Rechte verbindingslijn 5"/>
          <p:cNvCxnSpPr/>
          <p:nvPr/>
        </p:nvCxnSpPr>
        <p:spPr>
          <a:xfrm>
            <a:off x="4529667" y="1200150"/>
            <a:ext cx="0" cy="28949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20" y="1063624"/>
            <a:ext cx="5155398" cy="3256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C:\Users\Marco\Downloads\OneDrive-2016-12-15\IMG_20160420_1342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591" y="927012"/>
            <a:ext cx="2289042" cy="3090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20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13234" y="514351"/>
            <a:ext cx="7514035" cy="875786"/>
          </a:xfrm>
        </p:spPr>
        <p:txBody>
          <a:bodyPr/>
          <a:lstStyle/>
          <a:p>
            <a:r>
              <a:rPr lang="nl-NL" dirty="0" err="1" smtClean="0"/>
              <a:t>Don’t</a:t>
            </a:r>
            <a:r>
              <a:rPr lang="nl-NL" dirty="0" smtClean="0"/>
              <a:t> waste </a:t>
            </a:r>
            <a:r>
              <a:rPr lang="nl-NL" dirty="0" err="1" smtClean="0"/>
              <a:t>your</a:t>
            </a:r>
            <a:r>
              <a:rPr lang="nl-NL" dirty="0" smtClean="0"/>
              <a:t> </a:t>
            </a:r>
            <a:r>
              <a:rPr lang="nl-NL" dirty="0" err="1"/>
              <a:t>a</a:t>
            </a:r>
            <a:r>
              <a:rPr lang="nl-NL" dirty="0" err="1" smtClean="0"/>
              <a:t>irtime</a:t>
            </a:r>
            <a:endParaRPr lang="nl-NL" dirty="0"/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1424" y="1390136"/>
            <a:ext cx="6011939" cy="3175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591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2853348"/>
          </a:xfrm>
        </p:spPr>
        <p:txBody>
          <a:bodyPr/>
          <a:lstStyle/>
          <a:p>
            <a:r>
              <a:rPr lang="nl-NL" dirty="0"/>
              <a:t>6</a:t>
            </a:r>
            <a:r>
              <a:rPr lang="nl-NL" dirty="0" smtClean="0"/>
              <a:t>. </a:t>
            </a:r>
            <a:r>
              <a:rPr lang="nl-NL" dirty="0"/>
              <a:t>Meten m.b.v. Smart </a:t>
            </a:r>
            <a:r>
              <a:rPr lang="nl-NL" dirty="0" err="1"/>
              <a:t>Phones</a:t>
            </a:r>
            <a:r>
              <a:rPr lang="nl-NL" dirty="0"/>
              <a:t> + apps </a:t>
            </a:r>
          </a:p>
        </p:txBody>
      </p:sp>
    </p:spTree>
    <p:extLst>
      <p:ext uri="{BB962C8B-B14F-4D97-AF65-F5344CB8AC3E}">
        <p14:creationId xmlns:p14="http://schemas.microsoft.com/office/powerpoint/2010/main" val="4059680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Sensoren in een Mobiel</a:t>
            </a:r>
            <a:endParaRPr lang="nl-NL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737" y="807397"/>
            <a:ext cx="5255420" cy="4786008"/>
          </a:xfrm>
        </p:spPr>
      </p:pic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93915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Sensoren in mobiel         Meet m.b.v. app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894944"/>
            <a:ext cx="4038600" cy="3842425"/>
          </a:xfrm>
        </p:spPr>
        <p:txBody>
          <a:bodyPr>
            <a:normAutofit fontScale="70000" lnSpcReduction="20000"/>
          </a:bodyPr>
          <a:lstStyle/>
          <a:p>
            <a:r>
              <a:rPr lang="nl-NL" dirty="0" smtClean="0"/>
              <a:t>Versnellingssensor</a:t>
            </a:r>
          </a:p>
          <a:p>
            <a:r>
              <a:rPr lang="nl-NL" dirty="0" smtClean="0"/>
              <a:t>Gyroscoop</a:t>
            </a:r>
          </a:p>
          <a:p>
            <a:r>
              <a:rPr lang="nl-NL" dirty="0" smtClean="0"/>
              <a:t>Nabijheidssensor</a:t>
            </a:r>
          </a:p>
          <a:p>
            <a:r>
              <a:rPr lang="nl-NL" dirty="0" smtClean="0"/>
              <a:t>RGB-Lichtsensor/ </a:t>
            </a:r>
            <a:r>
              <a:rPr lang="nl-NL" dirty="0" err="1" smtClean="0"/>
              <a:t>Proximity</a:t>
            </a:r>
            <a:r>
              <a:rPr lang="nl-NL" dirty="0" smtClean="0"/>
              <a:t>/</a:t>
            </a:r>
          </a:p>
          <a:p>
            <a:pPr marL="0" indent="0">
              <a:buNone/>
            </a:pPr>
            <a:r>
              <a:rPr lang="nl-NL" dirty="0" smtClean="0"/>
              <a:t>      </a:t>
            </a:r>
            <a:r>
              <a:rPr lang="nl-NL" dirty="0" err="1" smtClean="0"/>
              <a:t>Gesture</a:t>
            </a:r>
            <a:r>
              <a:rPr lang="nl-NL" dirty="0" smtClean="0"/>
              <a:t> sensor</a:t>
            </a:r>
          </a:p>
          <a:p>
            <a:r>
              <a:rPr lang="nl-NL" dirty="0" smtClean="0"/>
              <a:t>Luchtvochtigheid sensor</a:t>
            </a:r>
          </a:p>
          <a:p>
            <a:r>
              <a:rPr lang="nl-NL" dirty="0" smtClean="0"/>
              <a:t>Druksensor/ Barometer </a:t>
            </a:r>
          </a:p>
          <a:p>
            <a:r>
              <a:rPr lang="nl-NL" dirty="0" smtClean="0"/>
              <a:t>Geomagnetische sensor</a:t>
            </a:r>
          </a:p>
          <a:p>
            <a:endParaRPr lang="nl-NL" dirty="0" smtClean="0"/>
          </a:p>
          <a:p>
            <a:r>
              <a:rPr lang="nl-NL" dirty="0" smtClean="0"/>
              <a:t>Vingerafdruksensor</a:t>
            </a:r>
          </a:p>
          <a:p>
            <a:r>
              <a:rPr lang="nl-NL" dirty="0" smtClean="0"/>
              <a:t>Hartslag sensor</a:t>
            </a:r>
          </a:p>
          <a:p>
            <a:r>
              <a:rPr lang="nl-NL" dirty="0" smtClean="0"/>
              <a:t>Hall sensor</a:t>
            </a:r>
          </a:p>
          <a:p>
            <a:r>
              <a:rPr lang="nl-NL" dirty="0" smtClean="0"/>
              <a:t>Microfoon</a:t>
            </a:r>
          </a:p>
          <a:p>
            <a:endParaRPr lang="nl-NL" dirty="0" smtClean="0"/>
          </a:p>
          <a:p>
            <a:r>
              <a:rPr lang="nl-NL" dirty="0" smtClean="0"/>
              <a:t>Gps</a:t>
            </a:r>
          </a:p>
          <a:p>
            <a:endParaRPr lang="nl-NL" dirty="0" smtClean="0"/>
          </a:p>
          <a:p>
            <a:endParaRPr lang="nl-NL" dirty="0" smtClean="0"/>
          </a:p>
          <a:p>
            <a:endParaRPr lang="nl-NL" dirty="0" smtClean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963038"/>
            <a:ext cx="4038600" cy="3132067"/>
          </a:xfrm>
        </p:spPr>
        <p:txBody>
          <a:bodyPr>
            <a:normAutofit fontScale="70000" lnSpcReduction="20000"/>
          </a:bodyPr>
          <a:lstStyle/>
          <a:p>
            <a:r>
              <a:rPr lang="nl-NL" dirty="0" smtClean="0"/>
              <a:t>Versnelling</a:t>
            </a:r>
          </a:p>
          <a:p>
            <a:r>
              <a:rPr lang="nl-NL" dirty="0" smtClean="0"/>
              <a:t>Hoeksnelheid, waterpas</a:t>
            </a:r>
          </a:p>
          <a:p>
            <a:r>
              <a:rPr lang="nl-NL" dirty="0" smtClean="0"/>
              <a:t>Afstand</a:t>
            </a:r>
          </a:p>
          <a:p>
            <a:r>
              <a:rPr lang="nl-NL" dirty="0" smtClean="0"/>
              <a:t>Omgevingslicht/kleur/afstand/</a:t>
            </a:r>
          </a:p>
          <a:p>
            <a:pPr marL="0" indent="0">
              <a:buNone/>
            </a:pPr>
            <a:r>
              <a:rPr lang="nl-NL" dirty="0"/>
              <a:t>	</a:t>
            </a:r>
            <a:r>
              <a:rPr lang="nl-NL" dirty="0" smtClean="0"/>
              <a:t>bewegingen</a:t>
            </a:r>
          </a:p>
          <a:p>
            <a:r>
              <a:rPr lang="nl-NL" dirty="0" smtClean="0"/>
              <a:t>Rel. vochtigheid</a:t>
            </a:r>
          </a:p>
          <a:p>
            <a:r>
              <a:rPr lang="nl-NL" dirty="0" smtClean="0"/>
              <a:t>Barometer, Luchtdruk, Stress niveau</a:t>
            </a:r>
          </a:p>
          <a:p>
            <a:r>
              <a:rPr lang="nl-NL" dirty="0" smtClean="0"/>
              <a:t>Kompas, beweging (met </a:t>
            </a:r>
            <a:r>
              <a:rPr lang="nl-NL" dirty="0" err="1" smtClean="0"/>
              <a:t>versnellingsensor</a:t>
            </a:r>
            <a:r>
              <a:rPr lang="nl-NL" dirty="0" smtClean="0"/>
              <a:t>)</a:t>
            </a:r>
            <a:endParaRPr lang="nl-NL" dirty="0"/>
          </a:p>
          <a:p>
            <a:r>
              <a:rPr lang="nl-NL" dirty="0" smtClean="0"/>
              <a:t>Scan van oppervlak</a:t>
            </a:r>
          </a:p>
          <a:p>
            <a:r>
              <a:rPr lang="nl-NL" dirty="0" smtClean="0"/>
              <a:t>Luxmeter, hartslag</a:t>
            </a:r>
          </a:p>
          <a:p>
            <a:endParaRPr lang="nl-NL" dirty="0" smtClean="0"/>
          </a:p>
          <a:p>
            <a:r>
              <a:rPr lang="nl-NL" dirty="0" smtClean="0"/>
              <a:t>Geluid (</a:t>
            </a:r>
            <a:r>
              <a:rPr lang="nl-NL" dirty="0" err="1" smtClean="0"/>
              <a:t>Db’s</a:t>
            </a:r>
            <a:r>
              <a:rPr lang="nl-NL" dirty="0" smtClean="0"/>
              <a:t>, geluidsniveau)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47697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311286"/>
            <a:ext cx="4038600" cy="4270442"/>
          </a:xfrm>
        </p:spPr>
        <p:txBody>
          <a:bodyPr>
            <a:normAutofit/>
          </a:bodyPr>
          <a:lstStyle/>
          <a:p>
            <a:r>
              <a:rPr lang="nl-NL" dirty="0" smtClean="0"/>
              <a:t>Decibel Ultra</a:t>
            </a:r>
          </a:p>
          <a:p>
            <a:r>
              <a:rPr lang="nl-NL" dirty="0" err="1" smtClean="0"/>
              <a:t>EasyMeasure</a:t>
            </a:r>
            <a:endParaRPr lang="nl-NL" dirty="0" smtClean="0"/>
          </a:p>
          <a:p>
            <a:r>
              <a:rPr lang="nl-NL" dirty="0" smtClean="0"/>
              <a:t>Pocket Light meter</a:t>
            </a:r>
          </a:p>
          <a:p>
            <a:r>
              <a:rPr lang="nl-NL" dirty="0" smtClean="0"/>
              <a:t>Gps Area </a:t>
            </a:r>
            <a:r>
              <a:rPr lang="nl-NL" dirty="0" err="1" smtClean="0"/>
              <a:t>Measure</a:t>
            </a:r>
            <a:endParaRPr lang="nl-NL" dirty="0" smtClean="0"/>
          </a:p>
          <a:p>
            <a:r>
              <a:rPr lang="nl-NL" dirty="0" err="1" smtClean="0"/>
              <a:t>Gezondheids</a:t>
            </a:r>
            <a:r>
              <a:rPr lang="nl-NL" dirty="0" smtClean="0"/>
              <a:t> apps:</a:t>
            </a:r>
          </a:p>
          <a:p>
            <a:pPr marL="0" indent="0">
              <a:buNone/>
            </a:pPr>
            <a:r>
              <a:rPr lang="nl-NL" dirty="0" smtClean="0"/>
              <a:t>Sleep </a:t>
            </a:r>
            <a:r>
              <a:rPr lang="nl-NL" dirty="0" err="1" smtClean="0"/>
              <a:t>Cycle</a:t>
            </a:r>
            <a:r>
              <a:rPr lang="nl-NL" dirty="0" smtClean="0"/>
              <a:t>, sleep bot, sleep time</a:t>
            </a:r>
          </a:p>
          <a:p>
            <a:r>
              <a:rPr lang="nl-NL" dirty="0" err="1" smtClean="0"/>
              <a:t>Flixfit</a:t>
            </a:r>
            <a:endParaRPr lang="nl-NL" dirty="0" smtClean="0"/>
          </a:p>
          <a:p>
            <a:r>
              <a:rPr lang="nl-NL" dirty="0" err="1" smtClean="0"/>
              <a:t>Runtastic</a:t>
            </a:r>
            <a:r>
              <a:rPr lang="nl-NL" dirty="0" smtClean="0"/>
              <a:t> </a:t>
            </a:r>
            <a:r>
              <a:rPr lang="nl-NL" dirty="0" err="1" smtClean="0"/>
              <a:t>Heart</a:t>
            </a:r>
            <a:r>
              <a:rPr lang="nl-NL" dirty="0" smtClean="0"/>
              <a:t> </a:t>
            </a:r>
            <a:r>
              <a:rPr lang="nl-NL" dirty="0" err="1" smtClean="0"/>
              <a:t>Rate</a:t>
            </a:r>
            <a:endParaRPr lang="nl-NL" dirty="0" smtClean="0"/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65725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phyphox</a:t>
            </a:r>
            <a:r>
              <a:rPr lang="nl-NL" dirty="0"/>
              <a:t> - </a:t>
            </a:r>
            <a:r>
              <a:rPr lang="nl-NL" dirty="0" err="1"/>
              <a:t>Physical</a:t>
            </a:r>
            <a:r>
              <a:rPr lang="nl-NL" dirty="0"/>
              <a:t> Phone </a:t>
            </a:r>
            <a:r>
              <a:rPr lang="nl-NL" dirty="0" err="1"/>
              <a:t>Experiments</a:t>
            </a:r>
            <a:endParaRPr lang="nl-NL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7" b="11646"/>
          <a:stretch/>
        </p:blipFill>
        <p:spPr>
          <a:xfrm>
            <a:off x="1482725" y="865981"/>
            <a:ext cx="6688410" cy="4248150"/>
          </a:xfrm>
        </p:spPr>
      </p:pic>
      <p:pic>
        <p:nvPicPr>
          <p:cNvPr id="2050" name="Picture 2" descr="Afbeeldingsresultaat voor appl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6" t="17263" r="23719" b="27438"/>
          <a:stretch/>
        </p:blipFill>
        <p:spPr bwMode="auto">
          <a:xfrm>
            <a:off x="342900" y="1424781"/>
            <a:ext cx="952500" cy="1054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fbeeldingsresultaat voor androi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2" y="2787650"/>
            <a:ext cx="1222375" cy="122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665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729574"/>
            <a:ext cx="8161506" cy="2612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239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Meten met </a:t>
            </a:r>
            <a:r>
              <a:rPr lang="nl-NL" dirty="0" err="1" smtClean="0"/>
              <a:t>Phyphox</a:t>
            </a:r>
            <a:r>
              <a:rPr lang="nl-NL" dirty="0" smtClean="0"/>
              <a:t>. Wat? </a:t>
            </a:r>
            <a:r>
              <a:rPr lang="nl-NL" dirty="0"/>
              <a:t>A</a:t>
            </a:r>
            <a:r>
              <a:rPr lang="nl-NL" dirty="0" smtClean="0"/>
              <a:t>fhankelijk van de sensoren in je telefoon.</a:t>
            </a:r>
            <a:endParaRPr lang="nl-NL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981075"/>
            <a:ext cx="5133975" cy="3596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190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Phyphox</a:t>
            </a:r>
            <a:endParaRPr lang="nl-NL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322" y="1200150"/>
            <a:ext cx="4250530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3265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Sensor Sense</a:t>
            </a:r>
            <a:endParaRPr lang="nl-NL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0" y="1200150"/>
            <a:ext cx="2438400" cy="3192796"/>
          </a:xfrm>
        </p:spPr>
      </p:pic>
      <p:pic>
        <p:nvPicPr>
          <p:cNvPr id="6" name="Tijdelijke aanduiding voor inhoud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825" y="861316"/>
            <a:ext cx="2538010" cy="3531630"/>
          </a:xfrm>
        </p:spPr>
      </p:pic>
    </p:spTree>
    <p:extLst>
      <p:ext uri="{BB962C8B-B14F-4D97-AF65-F5344CB8AC3E}">
        <p14:creationId xmlns:p14="http://schemas.microsoft.com/office/powerpoint/2010/main" val="406787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X Y Z beweging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549" y="904875"/>
            <a:ext cx="2080133" cy="3699841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113" y="866579"/>
            <a:ext cx="3690937" cy="3776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4842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046285"/>
            <a:ext cx="8229600" cy="1310052"/>
          </a:xfrm>
        </p:spPr>
        <p:txBody>
          <a:bodyPr>
            <a:normAutofit/>
          </a:bodyPr>
          <a:lstStyle/>
          <a:p>
            <a:r>
              <a:rPr lang="nl-NL" dirty="0" smtClean="0"/>
              <a:t>7. </a:t>
            </a:r>
            <a:r>
              <a:rPr lang="nl-NL" dirty="0"/>
              <a:t>Slot (Discussie)</a:t>
            </a:r>
            <a:br>
              <a:rPr lang="nl-NL" dirty="0"/>
            </a:b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9082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12578" y="1204346"/>
            <a:ext cx="1652026" cy="381263"/>
          </a:xfrm>
        </p:spPr>
        <p:txBody>
          <a:bodyPr>
            <a:normAutofit/>
          </a:bodyPr>
          <a:lstStyle/>
          <a:p>
            <a:r>
              <a:rPr lang="nl-NL" sz="800" dirty="0" smtClean="0"/>
              <a:t>i</a:t>
            </a:r>
            <a:endParaRPr lang="nl-NL" sz="8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896893" y="421268"/>
            <a:ext cx="6852633" cy="2675107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nl-NL" sz="8000" dirty="0" smtClean="0"/>
              <a:t>Wat komt er aan de orde:</a:t>
            </a:r>
          </a:p>
          <a:p>
            <a:pPr algn="l"/>
            <a:r>
              <a:rPr lang="nl-NL" dirty="0" smtClean="0"/>
              <a:t> </a:t>
            </a:r>
            <a:endParaRPr lang="nl-NL" dirty="0"/>
          </a:p>
          <a:p>
            <a:pPr algn="l"/>
            <a:r>
              <a:rPr lang="nl-NL" sz="5000" dirty="0" smtClean="0"/>
              <a:t>1. Inleiding </a:t>
            </a:r>
            <a:endParaRPr lang="nl-NL" sz="5000" dirty="0"/>
          </a:p>
          <a:p>
            <a:pPr algn="l"/>
            <a:r>
              <a:rPr lang="nl-NL" sz="5000" dirty="0" smtClean="0"/>
              <a:t> * Doel</a:t>
            </a:r>
          </a:p>
          <a:p>
            <a:pPr algn="l"/>
            <a:r>
              <a:rPr lang="nl-NL" sz="5000" dirty="0" smtClean="0"/>
              <a:t> * Ontwikkelingen op gebied van Draadloos meten</a:t>
            </a:r>
            <a:endParaRPr lang="nl-NL" sz="5000" dirty="0"/>
          </a:p>
          <a:p>
            <a:pPr algn="l"/>
            <a:endParaRPr lang="nl-NL" sz="5000" dirty="0" smtClean="0"/>
          </a:p>
          <a:p>
            <a:pPr algn="l"/>
            <a:r>
              <a:rPr lang="nl-NL" sz="5000" dirty="0" smtClean="0"/>
              <a:t>2. Connectivity </a:t>
            </a:r>
            <a:r>
              <a:rPr lang="nl-NL" sz="5000" dirty="0"/>
              <a:t>(meetinstrumenten met deze mogelijkheid) </a:t>
            </a:r>
          </a:p>
          <a:p>
            <a:pPr algn="l"/>
            <a:endParaRPr lang="nl-NL" sz="5000" dirty="0" smtClean="0"/>
          </a:p>
          <a:p>
            <a:pPr algn="l"/>
            <a:r>
              <a:rPr lang="nl-NL" sz="5000" dirty="0" smtClean="0"/>
              <a:t>3. Meten </a:t>
            </a:r>
            <a:r>
              <a:rPr lang="nl-NL" sz="5000" dirty="0"/>
              <a:t>m.b.v. Interfaces (Meetkaart / </a:t>
            </a:r>
            <a:r>
              <a:rPr lang="nl-NL" sz="5000" dirty="0" err="1"/>
              <a:t>MyDaq</a:t>
            </a:r>
            <a:r>
              <a:rPr lang="nl-NL" sz="5000" dirty="0"/>
              <a:t> </a:t>
            </a:r>
          </a:p>
          <a:p>
            <a:pPr algn="l"/>
            <a:endParaRPr lang="nl-NL" sz="5000" dirty="0"/>
          </a:p>
          <a:p>
            <a:pPr algn="l"/>
            <a:r>
              <a:rPr lang="nl-NL" sz="5000" dirty="0" smtClean="0"/>
              <a:t>4. Meten </a:t>
            </a:r>
            <a:r>
              <a:rPr lang="nl-NL" sz="5000" dirty="0"/>
              <a:t>m.b.v. controller (</a:t>
            </a:r>
            <a:r>
              <a:rPr lang="nl-NL" sz="5000" dirty="0" err="1"/>
              <a:t>Arduino</a:t>
            </a:r>
            <a:r>
              <a:rPr lang="nl-NL" sz="5000" dirty="0"/>
              <a:t>) </a:t>
            </a:r>
          </a:p>
          <a:p>
            <a:pPr marL="0" indent="0" algn="l">
              <a:buNone/>
            </a:pPr>
            <a:endParaRPr lang="nl-NL" sz="5000" dirty="0" smtClean="0"/>
          </a:p>
          <a:p>
            <a:pPr algn="l"/>
            <a:r>
              <a:rPr lang="nl-NL" sz="5000" dirty="0" smtClean="0"/>
              <a:t>5. </a:t>
            </a:r>
            <a:r>
              <a:rPr lang="nl-NL" sz="5000" dirty="0" smtClean="0"/>
              <a:t>LORA </a:t>
            </a:r>
            <a:r>
              <a:rPr lang="nl-NL" sz="5000" dirty="0"/>
              <a:t>netwerk </a:t>
            </a:r>
          </a:p>
          <a:p>
            <a:pPr algn="l"/>
            <a:r>
              <a:rPr lang="nl-NL" sz="5000" dirty="0"/>
              <a:t>- Meten over grote afstanden met </a:t>
            </a:r>
            <a:r>
              <a:rPr lang="nl-NL" sz="5000" dirty="0" err="1"/>
              <a:t>LoRaWan</a:t>
            </a:r>
            <a:r>
              <a:rPr lang="nl-NL" sz="5000" dirty="0"/>
              <a:t> </a:t>
            </a:r>
          </a:p>
          <a:p>
            <a:pPr algn="l"/>
            <a:endParaRPr lang="nl-NL" sz="5000" dirty="0" smtClean="0"/>
          </a:p>
          <a:p>
            <a:pPr algn="l"/>
            <a:r>
              <a:rPr lang="nl-NL" sz="5000" dirty="0" smtClean="0"/>
              <a:t>6. </a:t>
            </a:r>
            <a:r>
              <a:rPr lang="nl-NL" sz="5000" dirty="0" smtClean="0"/>
              <a:t>Meten </a:t>
            </a:r>
            <a:r>
              <a:rPr lang="nl-NL" sz="5000" dirty="0"/>
              <a:t>m.b.v. Smart </a:t>
            </a:r>
            <a:r>
              <a:rPr lang="nl-NL" sz="5000" dirty="0" err="1"/>
              <a:t>Phones</a:t>
            </a:r>
            <a:r>
              <a:rPr lang="nl-NL" sz="5000" dirty="0"/>
              <a:t> + apps </a:t>
            </a:r>
          </a:p>
          <a:p>
            <a:pPr algn="l"/>
            <a:endParaRPr lang="nl-NL" sz="5000" dirty="0" smtClean="0"/>
          </a:p>
          <a:p>
            <a:pPr algn="l"/>
            <a:r>
              <a:rPr lang="nl-NL" sz="5000" dirty="0" smtClean="0"/>
              <a:t>7. </a:t>
            </a:r>
            <a:r>
              <a:rPr lang="nl-NL" sz="5000" dirty="0" smtClean="0"/>
              <a:t>Slot (Discussie)</a:t>
            </a:r>
            <a:endParaRPr lang="nl-NL" sz="5000" dirty="0"/>
          </a:p>
          <a:p>
            <a:endParaRPr lang="nl-NL" sz="5000" dirty="0"/>
          </a:p>
        </p:txBody>
      </p:sp>
    </p:spTree>
    <p:extLst>
      <p:ext uri="{BB962C8B-B14F-4D97-AF65-F5344CB8AC3E}">
        <p14:creationId xmlns:p14="http://schemas.microsoft.com/office/powerpoint/2010/main" val="2515157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505838"/>
            <a:ext cx="8229600" cy="356889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NL" dirty="0" smtClean="0"/>
              <a:t>*  Hogere snelheden voor Data transport</a:t>
            </a:r>
          </a:p>
          <a:p>
            <a:pPr lvl="1"/>
            <a:r>
              <a:rPr lang="nl-NL" dirty="0" smtClean="0"/>
              <a:t>4G: 0,3 </a:t>
            </a:r>
            <a:r>
              <a:rPr lang="nl-NL" dirty="0" err="1" smtClean="0"/>
              <a:t>Gbit</a:t>
            </a:r>
            <a:r>
              <a:rPr lang="nl-NL" dirty="0" smtClean="0"/>
              <a:t>/sec</a:t>
            </a:r>
          </a:p>
          <a:p>
            <a:pPr lvl="1"/>
            <a:r>
              <a:rPr lang="nl-NL" dirty="0" smtClean="0"/>
              <a:t>5G: 10 </a:t>
            </a:r>
            <a:r>
              <a:rPr lang="nl-NL" dirty="0" err="1" smtClean="0"/>
              <a:t>Gbit</a:t>
            </a:r>
            <a:r>
              <a:rPr lang="nl-NL" dirty="0" smtClean="0"/>
              <a:t>/sec</a:t>
            </a:r>
          </a:p>
          <a:p>
            <a:pPr lvl="1"/>
            <a:r>
              <a:rPr lang="nl-NL" dirty="0" smtClean="0"/>
              <a:t>6G: </a:t>
            </a:r>
            <a:r>
              <a:rPr lang="nl-NL" dirty="0" err="1" smtClean="0"/>
              <a:t>Terabits</a:t>
            </a:r>
            <a:r>
              <a:rPr lang="nl-NL" dirty="0" smtClean="0"/>
              <a:t>/sec</a:t>
            </a:r>
          </a:p>
          <a:p>
            <a:pPr marL="0" indent="0">
              <a:buNone/>
            </a:pPr>
            <a:r>
              <a:rPr lang="nl-NL" dirty="0" smtClean="0"/>
              <a:t>* Geen vertraging en betrouwbaar</a:t>
            </a:r>
          </a:p>
          <a:p>
            <a:pPr marL="0" indent="0">
              <a:buNone/>
            </a:pPr>
            <a:r>
              <a:rPr lang="nl-NL" dirty="0"/>
              <a:t>(</a:t>
            </a:r>
            <a:r>
              <a:rPr lang="nl-NL" dirty="0" smtClean="0"/>
              <a:t>belangrijk voor Machine-machine communicatie: B.v. Auto’s onderling en bij </a:t>
            </a:r>
            <a:r>
              <a:rPr lang="nl-NL" dirty="0" err="1" smtClean="0"/>
              <a:t>Tele</a:t>
            </a:r>
            <a:r>
              <a:rPr lang="nl-NL" dirty="0" smtClean="0"/>
              <a:t>-operaties)</a:t>
            </a:r>
          </a:p>
          <a:p>
            <a:pPr marL="0" indent="0">
              <a:buNone/>
            </a:pPr>
            <a:r>
              <a:rPr lang="nl-NL" dirty="0" smtClean="0"/>
              <a:t>* Sensoren (klein, draadloos, intelligent en laag energieverbruik)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84710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Temperatuursensor haalt energie uit straling van draadloos netwerk.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9694" y="1208558"/>
            <a:ext cx="5398784" cy="315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177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870438"/>
            <a:ext cx="8229600" cy="2567354"/>
          </a:xfrm>
        </p:spPr>
        <p:txBody>
          <a:bodyPr>
            <a:normAutofit/>
          </a:bodyPr>
          <a:lstStyle/>
          <a:p>
            <a:r>
              <a:rPr lang="nl-NL" dirty="0"/>
              <a:t>2. Connectivity (meetinstrumenten met </a:t>
            </a:r>
            <a:r>
              <a:rPr lang="nl-NL" dirty="0" smtClean="0"/>
              <a:t> </a:t>
            </a:r>
            <a:r>
              <a:rPr lang="nl-NL" dirty="0" err="1" smtClean="0"/>
              <a:t>mogelijkheiden</a:t>
            </a:r>
            <a:r>
              <a:rPr lang="nl-NL" dirty="0" smtClean="0"/>
              <a:t>) </a:t>
            </a:r>
            <a:br>
              <a:rPr lang="nl-NL" dirty="0" smtClean="0"/>
            </a:br>
            <a:r>
              <a:rPr lang="nl-NL" dirty="0"/>
              <a:t>3. Meten m.b.v. Interfaces (Meetkaart / </a:t>
            </a:r>
            <a:r>
              <a:rPr lang="nl-NL" dirty="0" err="1" smtClean="0"/>
              <a:t>MyDaq</a:t>
            </a:r>
            <a:r>
              <a:rPr lang="nl-NL" dirty="0" smtClean="0"/>
              <a:t>)</a:t>
            </a: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15973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3 Connectiviteit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876694"/>
            <a:ext cx="8229600" cy="895545"/>
          </a:xfrm>
        </p:spPr>
        <p:txBody>
          <a:bodyPr>
            <a:noAutofit/>
          </a:bodyPr>
          <a:lstStyle/>
          <a:p>
            <a:r>
              <a:rPr lang="nl-NL" sz="1200" dirty="0" smtClean="0"/>
              <a:t>Van </a:t>
            </a:r>
            <a:r>
              <a:rPr lang="nl-NL" sz="1200" dirty="0"/>
              <a:t>mens </a:t>
            </a:r>
            <a:r>
              <a:rPr lang="nl-NL" sz="1200" dirty="0" smtClean="0"/>
              <a:t>als </a:t>
            </a:r>
            <a:r>
              <a:rPr lang="nl-NL" sz="1200" dirty="0"/>
              <a:t>verbinding en </a:t>
            </a:r>
            <a:r>
              <a:rPr lang="nl-NL" sz="1200" dirty="0" smtClean="0"/>
              <a:t>verwerking,  naar geautomatiseerde </a:t>
            </a:r>
            <a:r>
              <a:rPr lang="nl-NL" sz="1200" dirty="0"/>
              <a:t>meetopstellingen.</a:t>
            </a:r>
          </a:p>
          <a:p>
            <a:r>
              <a:rPr lang="nl-NL" sz="1200" dirty="0" smtClean="0"/>
              <a:t>Eerst verbindingen </a:t>
            </a:r>
            <a:r>
              <a:rPr lang="nl-NL" sz="1200" dirty="0"/>
              <a:t>voor RS232 </a:t>
            </a:r>
            <a:r>
              <a:rPr lang="nl-NL" sz="1200" dirty="0" smtClean="0"/>
              <a:t>met beperkingen. Daarna alternatieven</a:t>
            </a:r>
            <a:r>
              <a:rPr lang="nl-NL" sz="1200" dirty="0"/>
              <a:t>, zoals I2C bus en de </a:t>
            </a:r>
            <a:r>
              <a:rPr lang="nl-NL" sz="1200" dirty="0" smtClean="0"/>
              <a:t>RS485 voor </a:t>
            </a:r>
            <a:r>
              <a:rPr lang="nl-NL" sz="1200" dirty="0"/>
              <a:t>gegevens overdracht.</a:t>
            </a:r>
          </a:p>
          <a:p>
            <a:r>
              <a:rPr lang="nl-NL" sz="1200" dirty="0"/>
              <a:t>Voor geautomatiseerde meetopstelling koos men vaak voor de GPIB-IEEE488 opstellingen</a:t>
            </a:r>
            <a:r>
              <a:rPr lang="nl-NL" sz="1200" dirty="0" smtClean="0"/>
              <a:t>.</a:t>
            </a:r>
            <a:endParaRPr lang="nl-NL" sz="1200" dirty="0"/>
          </a:p>
        </p:txBody>
      </p:sp>
      <p:pic>
        <p:nvPicPr>
          <p:cNvPr id="1026" name="Picture 2" descr="C:\Users\871407\Dropbox\Woudschoten\Onderwerp connectiviteit\Gpib opstelling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249" y="1865126"/>
            <a:ext cx="3987537" cy="300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757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angepast ontwerp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PPT_Fontys_NL_universeel</Template>
  <TotalTime>25</TotalTime>
  <Words>912</Words>
  <Application>Microsoft Office PowerPoint</Application>
  <PresentationFormat>Diavoorstelling (16:9)</PresentationFormat>
  <Paragraphs>234</Paragraphs>
  <Slides>55</Slides>
  <Notes>0</Notes>
  <HiddenSlides>0</HiddenSlides>
  <MMClips>2</MMClips>
  <ScaleCrop>false</ScaleCrop>
  <HeadingPairs>
    <vt:vector size="6" baseType="variant">
      <vt:variant>
        <vt:lpstr>Thema</vt:lpstr>
      </vt:variant>
      <vt:variant>
        <vt:i4>1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55</vt:i4>
      </vt:variant>
    </vt:vector>
  </HeadingPairs>
  <TitlesOfParts>
    <vt:vector size="57" baseType="lpstr">
      <vt:lpstr>Aangepast ontwerp</vt:lpstr>
      <vt:lpstr>Packager Shell-object</vt:lpstr>
      <vt:lpstr>Hoe meet je dat nou…...Draadloos!</vt:lpstr>
      <vt:lpstr>i</vt:lpstr>
      <vt:lpstr>PowerPoint-presentatie</vt:lpstr>
      <vt:lpstr>PowerPoint-presentatie</vt:lpstr>
      <vt:lpstr>PowerPoint-presentatie</vt:lpstr>
      <vt:lpstr>PowerPoint-presentatie</vt:lpstr>
      <vt:lpstr>Temperatuursensor haalt energie uit straling van draadloos netwerk.</vt:lpstr>
      <vt:lpstr>2. Connectivity (meetinstrumenten met  mogelijkheiden)  3. Meten m.b.v. Interfaces (Meetkaart / MyDaq)  </vt:lpstr>
      <vt:lpstr>3 Connectiviteit</vt:lpstr>
      <vt:lpstr>3 Connectiviteit- vervolg</vt:lpstr>
      <vt:lpstr>3 Connectiviteit- vervolg</vt:lpstr>
      <vt:lpstr>3 Connectiviteit- vervolg</vt:lpstr>
      <vt:lpstr>3 Connectiviteit- vervolg</vt:lpstr>
      <vt:lpstr>3 Connectiviteit- vervolg</vt:lpstr>
      <vt:lpstr>3 Connectiviteit-vervolg</vt:lpstr>
      <vt:lpstr>4 Meten m.b.v. Interfaces (Meetkaart / MyDaq) </vt:lpstr>
      <vt:lpstr>4 Meten m.b.v. Interfaces- Vervolg.</vt:lpstr>
      <vt:lpstr>4. Meten m.b.v. controller (Arduino)   </vt:lpstr>
      <vt:lpstr>Data acquisitie</vt:lpstr>
      <vt:lpstr>Data acquisitie</vt:lpstr>
      <vt:lpstr>4  Meten met Arduino</vt:lpstr>
      <vt:lpstr>4  Meten met Arduino</vt:lpstr>
      <vt:lpstr>4  Meten met Arduino Datalogger</vt:lpstr>
      <vt:lpstr>4  Meten met Arduino</vt:lpstr>
      <vt:lpstr>4  Meten met Arduino</vt:lpstr>
      <vt:lpstr>4  Meten met Arduino</vt:lpstr>
      <vt:lpstr>4   Meten met arduino plx-daq</vt:lpstr>
      <vt:lpstr>4  Meten met de MyDAQ</vt:lpstr>
      <vt:lpstr>PowerPoint-presentatie</vt:lpstr>
      <vt:lpstr>PowerPoint-presentatie</vt:lpstr>
      <vt:lpstr>4  Meten met een Audio Interface</vt:lpstr>
      <vt:lpstr>5. LORA netwerk  - Meten over grote afstanden met LoRaWan  </vt:lpstr>
      <vt:lpstr> IoT &amp; LoRaWan              Marco Rudolph                </vt:lpstr>
      <vt:lpstr>IoT het  “Internet Der Dingen”</vt:lpstr>
      <vt:lpstr>Draadloze verbindingen</vt:lpstr>
      <vt:lpstr>LoRaWan     </vt:lpstr>
      <vt:lpstr>LoRaWan,  The Things Network – TTN</vt:lpstr>
      <vt:lpstr>LoRaWan,  The Things Network - TTN</vt:lpstr>
      <vt:lpstr>LoRaWan,  The Things Network - TTN</vt:lpstr>
      <vt:lpstr>Toepassingen</vt:lpstr>
      <vt:lpstr>Hoe moet ik starten, wat heb ik nodig?</vt:lpstr>
      <vt:lpstr>Links </vt:lpstr>
      <vt:lpstr>Nodes en gateway</vt:lpstr>
      <vt:lpstr>Don’t waste your airtime</vt:lpstr>
      <vt:lpstr>6. Meten m.b.v. Smart Phones + apps </vt:lpstr>
      <vt:lpstr>Sensoren in een Mobiel</vt:lpstr>
      <vt:lpstr>Sensoren in mobiel         Meet m.b.v. app</vt:lpstr>
      <vt:lpstr>PowerPoint-presentatie</vt:lpstr>
      <vt:lpstr>phyphox - Physical Phone Experiments</vt:lpstr>
      <vt:lpstr>Meten met Phyphox. Wat? Afhankelijk van de sensoren in je telefoon.</vt:lpstr>
      <vt:lpstr>Phyphox</vt:lpstr>
      <vt:lpstr>Sensor Sense</vt:lpstr>
      <vt:lpstr>X Y Z beweging</vt:lpstr>
      <vt:lpstr>7. Slot (Discussie) </vt:lpstr>
      <vt:lpstr>i</vt:lpstr>
    </vt:vector>
  </TitlesOfParts>
  <Company>Fontys Hogescholen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Philipsen,Pé P.W.A.</dc:creator>
  <cp:lastModifiedBy>Zwegers,Jo J.A.M.</cp:lastModifiedBy>
  <cp:revision>30</cp:revision>
  <cp:lastPrinted>2014-08-19T14:33:34Z</cp:lastPrinted>
  <dcterms:created xsi:type="dcterms:W3CDTF">2016-12-06T10:13:17Z</dcterms:created>
  <dcterms:modified xsi:type="dcterms:W3CDTF">2016-12-16T21:05:22Z</dcterms:modified>
</cp:coreProperties>
</file>